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280" r:id="rId5"/>
    <p:sldId id="256" r:id="rId6"/>
    <p:sldId id="268" r:id="rId7"/>
    <p:sldId id="259" r:id="rId8"/>
    <p:sldId id="285" r:id="rId9"/>
    <p:sldId id="284" r:id="rId10"/>
    <p:sldId id="274" r:id="rId11"/>
    <p:sldId id="286" r:id="rId12"/>
    <p:sldId id="289" r:id="rId13"/>
    <p:sldId id="269" r:id="rId14"/>
    <p:sldId id="288" r:id="rId15"/>
    <p:sldId id="287" r:id="rId16"/>
    <p:sldId id="291" r:id="rId17"/>
    <p:sldId id="292" r:id="rId18"/>
    <p:sldId id="283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Canva Sans" panose="020B0604020202020204" charset="0"/>
      <p:regular r:id="rId22"/>
    </p:embeddedFont>
    <p:embeddedFont>
      <p:font typeface="Halant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21403-BFA9-4A80-B771-D8FE3410A55C}">
          <p14:sldIdLst>
            <p14:sldId id="280"/>
          </p14:sldIdLst>
        </p14:section>
        <p14:section name="Main board" id="{E743F0BC-2ECB-4F0F-8792-5F24AC232074}">
          <p14:sldIdLst>
            <p14:sldId id="256"/>
            <p14:sldId id="268"/>
          </p14:sldIdLst>
        </p14:section>
        <p14:section name="CPU" id="{18E316A9-E3D8-4DF8-8EE5-200470769984}">
          <p14:sldIdLst>
            <p14:sldId id="259"/>
            <p14:sldId id="285"/>
            <p14:sldId id="284"/>
          </p14:sldIdLst>
        </p14:section>
        <p14:section name="RAM" id="{7E3F86E4-FE11-430A-A652-846BDB77EBF3}">
          <p14:sldIdLst>
            <p14:sldId id="274"/>
            <p14:sldId id="286"/>
          </p14:sldIdLst>
        </p14:section>
        <p14:section name="PCI" id="{322E2E87-7F39-4C34-B78B-8BB8AB19BAF0}">
          <p14:sldIdLst>
            <p14:sldId id="289"/>
            <p14:sldId id="269"/>
          </p14:sldIdLst>
        </p14:section>
        <p14:section name="PORTS" id="{89911741-1E90-436E-BBA0-F3DF61626404}">
          <p14:sldIdLst>
            <p14:sldId id="288"/>
            <p14:sldId id="287"/>
          </p14:sldIdLst>
        </p14:section>
        <p14:section name="CHISET" id="{0DA0B4FC-E15D-421E-B1D9-0E813FC76D94}">
          <p14:sldIdLst>
            <p14:sldId id="291"/>
            <p14:sldId id="292"/>
          </p14:sldIdLst>
        </p14:section>
        <p14:section name="Thank you for your attention" id="{B01B7CF2-62DD-4AA1-AF5F-600D825DB2C3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37"/>
    <a:srgbClr val="FDFDFD"/>
    <a:srgbClr val="120227"/>
    <a:srgbClr val="6198BB"/>
    <a:srgbClr val="64BFCE"/>
    <a:srgbClr val="6169A8"/>
    <a:srgbClr val="18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02EF6-7847-4993-8079-6F5639B0EDCF}" v="580" vWet="592" dt="2024-01-10T19:12:45.696"/>
    <p1510:client id="{924D3D09-D5AB-4736-994F-0D4077955EC1}" v="1403" dt="2024-01-10T19:28:57.569"/>
    <p1510:client id="{A9413F8A-A6B9-4F85-94D5-F787FC8CA117}" v="2397" dt="2024-01-11T16:05:34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810" y="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20819-01E9-4849-9656-6159EFD97DCD}" type="datetimeFigureOut">
              <a:rPr lang="bg-BG" smtClean="0"/>
              <a:t>10.1.2024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9B75-979C-4FD9-B05B-6DDB32DA4BE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931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15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slide" Target="slide7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slide" Target="slide9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3.xml"/><Relationship Id="rId10" Type="http://schemas.openxmlformats.org/officeDocument/2006/relationships/image" Target="../media/image6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slide" Target="slide4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19.png"/><Relationship Id="rId5" Type="http://schemas.openxmlformats.org/officeDocument/2006/relationships/image" Target="../media/image27.jpeg"/><Relationship Id="rId10" Type="http://schemas.openxmlformats.org/officeDocument/2006/relationships/slide" Target="slide9.xml"/><Relationship Id="rId4" Type="http://schemas.openxmlformats.org/officeDocument/2006/relationships/image" Target="../media/image17.png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slide" Target="slid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sv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1.jpe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4.png"/><Relationship Id="rId10" Type="http://schemas.openxmlformats.org/officeDocument/2006/relationships/slide" Target="slide1.xml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3.jpe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4.jpe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10" Type="http://schemas.openxmlformats.org/officeDocument/2006/relationships/slide" Target="slide4.xml"/><Relationship Id="rId4" Type="http://schemas.openxmlformats.org/officeDocument/2006/relationships/image" Target="../media/image13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jpe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6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8385317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378125">
            <a:off x="12726836" y="-1362142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26E3E-CB7C-55F3-182C-2287F4A6086E}"/>
              </a:ext>
            </a:extLst>
          </p:cNvPr>
          <p:cNvSpPr txBox="1"/>
          <p:nvPr/>
        </p:nvSpPr>
        <p:spPr>
          <a:xfrm>
            <a:off x="360969" y="2651674"/>
            <a:ext cx="128216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ДЪННА ПЛАТКА</a:t>
            </a:r>
            <a:endParaRPr lang="en-US" sz="1600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4ACF3F-90E8-B7C7-0CEF-75CE9161287D}"/>
              </a:ext>
            </a:extLst>
          </p:cNvPr>
          <p:cNvGrpSpPr/>
          <p:nvPr/>
        </p:nvGrpSpPr>
        <p:grpSpPr>
          <a:xfrm>
            <a:off x="2968457" y="571500"/>
            <a:ext cx="3203743" cy="895962"/>
            <a:chOff x="2968457" y="571500"/>
            <a:chExt cx="3203743" cy="895962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40FCC688-F58B-4FD8-2EF2-D7CD4481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57" y="571500"/>
              <a:ext cx="3203743" cy="895962"/>
            </a:xfrm>
            <a:prstGeom prst="rect">
              <a:avLst/>
            </a:prstGeom>
          </p:spPr>
        </p:pic>
        <p:sp>
          <p:nvSpPr>
            <p:cNvPr id="6" name="Action Button: Blank 5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8D3AA8B5-B5CC-900A-5635-4837F6C0761C}"/>
                </a:ext>
              </a:extLst>
            </p:cNvPr>
            <p:cNvSpPr/>
            <p:nvPr/>
          </p:nvSpPr>
          <p:spPr>
            <a:xfrm>
              <a:off x="3276600" y="571500"/>
              <a:ext cx="2607229" cy="89362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A7B1FD-B481-8FFC-3F45-D68B31EB1E79}"/>
              </a:ext>
            </a:extLst>
          </p:cNvPr>
          <p:cNvGrpSpPr/>
          <p:nvPr/>
        </p:nvGrpSpPr>
        <p:grpSpPr>
          <a:xfrm>
            <a:off x="6469267" y="571500"/>
            <a:ext cx="1900525" cy="926725"/>
            <a:chOff x="6405275" y="571500"/>
            <a:chExt cx="1900525" cy="926725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5CA0DF5D-6E4F-0E8F-2B17-82366FCF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5" y="571500"/>
              <a:ext cx="1900525" cy="926725"/>
            </a:xfrm>
            <a:prstGeom prst="rect">
              <a:avLst/>
            </a:prstGeom>
          </p:spPr>
        </p:pic>
        <p:sp>
          <p:nvSpPr>
            <p:cNvPr id="8" name="Action Button: Blank 7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9540A652-25C1-CAA6-8CE5-1DF597142030}"/>
                </a:ext>
              </a:extLst>
            </p:cNvPr>
            <p:cNvSpPr/>
            <p:nvPr/>
          </p:nvSpPr>
          <p:spPr>
            <a:xfrm>
              <a:off x="6693645" y="571500"/>
              <a:ext cx="1344073" cy="89362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Бутон за действия: празен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8232B44-FEC0-9817-0472-4C60F23F080B}"/>
              </a:ext>
            </a:extLst>
          </p:cNvPr>
          <p:cNvSpPr/>
          <p:nvPr/>
        </p:nvSpPr>
        <p:spPr>
          <a:xfrm>
            <a:off x="6180896" y="428119"/>
            <a:ext cx="2369120" cy="117370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Бутон за действия: празен 1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DCDBC9D-B18E-55ED-68E0-000BD89B05DC}"/>
              </a:ext>
            </a:extLst>
          </p:cNvPr>
          <p:cNvSpPr/>
          <p:nvPr/>
        </p:nvSpPr>
        <p:spPr>
          <a:xfrm>
            <a:off x="6400292" y="428119"/>
            <a:ext cx="2119662" cy="120831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5" name="Picture 14" descr="A blue and purple background with white letters&#10;&#10;Description automatically generated">
            <a:extLst>
              <a:ext uri="{FF2B5EF4-FFF2-40B4-BE49-F238E27FC236}">
                <a16:creationId xmlns:a16="http://schemas.microsoft.com/office/drawing/2014/main" id="{7FFD72A6-15F2-A56D-EA5A-0661BC9D9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420" y="571499"/>
            <a:ext cx="1720138" cy="88694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C7AAC17-1086-DC6D-388D-9AE2FCBA1424}"/>
              </a:ext>
            </a:extLst>
          </p:cNvPr>
          <p:cNvGrpSpPr/>
          <p:nvPr/>
        </p:nvGrpSpPr>
        <p:grpSpPr>
          <a:xfrm>
            <a:off x="13023280" y="538886"/>
            <a:ext cx="2369120" cy="926725"/>
            <a:chOff x="13023280" y="538886"/>
            <a:chExt cx="2369120" cy="9267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707307-99AC-B2D0-8B84-ADA36EE02359}"/>
                </a:ext>
              </a:extLst>
            </p:cNvPr>
            <p:cNvGrpSpPr/>
            <p:nvPr/>
          </p:nvGrpSpPr>
          <p:grpSpPr>
            <a:xfrm>
              <a:off x="13023280" y="538886"/>
              <a:ext cx="2369120" cy="926725"/>
              <a:chOff x="10813480" y="571500"/>
              <a:chExt cx="2369120" cy="926725"/>
            </a:xfrm>
          </p:grpSpPr>
          <p:pic>
            <p:nvPicPr>
              <p:cNvPr id="19" name="Picture 1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3AF0C4-BECA-F8E8-C5AD-60812737A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3480" y="571500"/>
                <a:ext cx="2369120" cy="926725"/>
              </a:xfrm>
              <a:prstGeom prst="rect">
                <a:avLst/>
              </a:prstGeom>
            </p:spPr>
          </p:pic>
          <p:sp>
            <p:nvSpPr>
              <p:cNvPr id="12" name="Action Button: Blank 11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795A808B-018B-6CAC-A96A-0BF770F54B55}"/>
                  </a:ext>
                </a:extLst>
              </p:cNvPr>
              <p:cNvSpPr/>
              <p:nvPr/>
            </p:nvSpPr>
            <p:spPr>
              <a:xfrm>
                <a:off x="11125200" y="571500"/>
                <a:ext cx="1730929" cy="893620"/>
              </a:xfrm>
              <a:prstGeom prst="actionButtonBlank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Бутон за действия: празен 17">
              <a:hlinkClick r:id="rId13" action="ppaction://hlinksldjump" highlightClick="1"/>
              <a:extLst>
                <a:ext uri="{FF2B5EF4-FFF2-40B4-BE49-F238E27FC236}">
                  <a16:creationId xmlns:a16="http://schemas.microsoft.com/office/drawing/2014/main" id="{54E37CAC-EBB3-3E70-633F-DE30B5BD92B1}"/>
                </a:ext>
              </a:extLst>
            </p:cNvPr>
            <p:cNvSpPr/>
            <p:nvPr/>
          </p:nvSpPr>
          <p:spPr>
            <a:xfrm>
              <a:off x="13023280" y="571499"/>
              <a:ext cx="2042649" cy="861007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noFill/>
              </a:endParaRPr>
            </a:p>
          </p:txBody>
        </p:sp>
      </p:grpSp>
      <p:pic>
        <p:nvPicPr>
          <p:cNvPr id="10" name="Картина 9" descr="Картина, която съдържа Графика, Шрифт, кръг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941BE6E1-EF46-AC37-B2D2-E476CE8619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33" y="555439"/>
            <a:ext cx="2518378" cy="893618"/>
          </a:xfrm>
          <a:prstGeom prst="rect">
            <a:avLst/>
          </a:prstGeom>
        </p:spPr>
      </p:pic>
      <p:sp>
        <p:nvSpPr>
          <p:cNvPr id="16" name="Бутон за действия: празен 15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C1B5BAD1-0D57-21B0-BA56-6B95327B48B8}"/>
              </a:ext>
            </a:extLst>
          </p:cNvPr>
          <p:cNvSpPr/>
          <p:nvPr/>
        </p:nvSpPr>
        <p:spPr>
          <a:xfrm>
            <a:off x="15600033" y="571499"/>
            <a:ext cx="2546691" cy="87755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2" name="Бутон за действия: празен 2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283B716-BFDE-A7E7-A5D4-BFCDC47002CA}"/>
              </a:ext>
            </a:extLst>
          </p:cNvPr>
          <p:cNvSpPr/>
          <p:nvPr/>
        </p:nvSpPr>
        <p:spPr>
          <a:xfrm>
            <a:off x="10877372" y="503146"/>
            <a:ext cx="1862227" cy="103032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CC2868-A220-B8CC-97DD-636F8FC5D931}"/>
              </a:ext>
            </a:extLst>
          </p:cNvPr>
          <p:cNvGrpSpPr/>
          <p:nvPr/>
        </p:nvGrpSpPr>
        <p:grpSpPr>
          <a:xfrm>
            <a:off x="360969" y="8990831"/>
            <a:ext cx="2620241" cy="899728"/>
            <a:chOff x="360969" y="8990831"/>
            <a:chExt cx="2620241" cy="899728"/>
          </a:xfrm>
        </p:grpSpPr>
        <p:pic>
          <p:nvPicPr>
            <p:cNvPr id="14" name="Picture 13" descr="A close up of a blue and white sign&#10;&#10;Description automatically generated">
              <a:extLst>
                <a:ext uri="{FF2B5EF4-FFF2-40B4-BE49-F238E27FC236}">
                  <a16:creationId xmlns:a16="http://schemas.microsoft.com/office/drawing/2014/main" id="{94688B2C-E6D1-8207-9E04-29655CAD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69" y="9016833"/>
              <a:ext cx="2620241" cy="847725"/>
            </a:xfrm>
            <a:prstGeom prst="rect">
              <a:avLst/>
            </a:prstGeom>
          </p:spPr>
        </p:pic>
        <p:sp>
          <p:nvSpPr>
            <p:cNvPr id="26" name="Action Button: Blank 25">
              <a:hlinkClick r:id="rId18" action="ppaction://hlinksldjump" highlightClick="1"/>
              <a:extLst>
                <a:ext uri="{FF2B5EF4-FFF2-40B4-BE49-F238E27FC236}">
                  <a16:creationId xmlns:a16="http://schemas.microsoft.com/office/drawing/2014/main" id="{9F934145-89D7-51CB-4CB4-F5245EA85998}"/>
                </a:ext>
              </a:extLst>
            </p:cNvPr>
            <p:cNvSpPr/>
            <p:nvPr/>
          </p:nvSpPr>
          <p:spPr>
            <a:xfrm>
              <a:off x="456611" y="8990831"/>
              <a:ext cx="2286589" cy="899728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194977-214A-340D-5F76-A7D32091136E}"/>
              </a:ext>
            </a:extLst>
          </p:cNvPr>
          <p:cNvGrpSpPr/>
          <p:nvPr/>
        </p:nvGrpSpPr>
        <p:grpSpPr>
          <a:xfrm>
            <a:off x="356418" y="532564"/>
            <a:ext cx="2434888" cy="970542"/>
            <a:chOff x="533400" y="591558"/>
            <a:chExt cx="2434888" cy="970542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DDBE796-D92E-43EC-5605-16376825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605537"/>
              <a:ext cx="2434888" cy="956563"/>
            </a:xfrm>
            <a:prstGeom prst="rect">
              <a:avLst/>
            </a:prstGeom>
          </p:spPr>
        </p:pic>
        <p:sp>
          <p:nvSpPr>
            <p:cNvPr id="30" name="Action Button: Blank 29">
              <a:hlinkClick r:id="rId20" action="ppaction://hlinksldjump" highlightClick="1"/>
              <a:extLst>
                <a:ext uri="{FF2B5EF4-FFF2-40B4-BE49-F238E27FC236}">
                  <a16:creationId xmlns:a16="http://schemas.microsoft.com/office/drawing/2014/main" id="{55F883D5-7607-D594-07D9-FCEA645808DA}"/>
                </a:ext>
              </a:extLst>
            </p:cNvPr>
            <p:cNvSpPr/>
            <p:nvPr/>
          </p:nvSpPr>
          <p:spPr>
            <a:xfrm>
              <a:off x="850230" y="591558"/>
              <a:ext cx="1816770" cy="95656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166051-647B-D59D-0CBB-AA2102ADA1FD}"/>
              </a:ext>
            </a:extLst>
          </p:cNvPr>
          <p:cNvGrpSpPr/>
          <p:nvPr/>
        </p:nvGrpSpPr>
        <p:grpSpPr>
          <a:xfrm>
            <a:off x="8692943" y="548848"/>
            <a:ext cx="1976796" cy="893620"/>
            <a:chOff x="8692943" y="548848"/>
            <a:chExt cx="1976796" cy="893620"/>
          </a:xfrm>
        </p:grpSpPr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0B52A132-128A-701B-BA5C-B49F65622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943" y="548848"/>
              <a:ext cx="1976796" cy="893620"/>
            </a:xfrm>
            <a:prstGeom prst="rect">
              <a:avLst/>
            </a:prstGeom>
          </p:spPr>
        </p:pic>
        <p:sp>
          <p:nvSpPr>
            <p:cNvPr id="32" name="Action Button: Blank 31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6F432413-8477-F2F2-5EC4-229CCB4AFA54}"/>
                </a:ext>
              </a:extLst>
            </p:cNvPr>
            <p:cNvSpPr/>
            <p:nvPr/>
          </p:nvSpPr>
          <p:spPr>
            <a:xfrm>
              <a:off x="9012963" y="571499"/>
              <a:ext cx="1416103" cy="861007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8E79DB-7340-02DC-0A87-C09FBB982F64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9689CD62-F505-3BF1-C799-B046F02F8EEC}"/>
              </a:ext>
            </a:extLst>
          </p:cNvPr>
          <p:cNvSpPr/>
          <p:nvPr/>
        </p:nvSpPr>
        <p:spPr>
          <a:xfrm rot="313119">
            <a:off x="13819911" y="-28638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6D3C6B18-072A-6A83-8567-109657562632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83991B6-E572-9E7E-6AFC-577E235D6068}"/>
              </a:ext>
            </a:extLst>
          </p:cNvPr>
          <p:cNvSpPr/>
          <p:nvPr/>
        </p:nvSpPr>
        <p:spPr>
          <a:xfrm rot="6959566">
            <a:off x="-2095250" y="13236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DE52CB3-21F4-82BA-4D01-B992B92DCDFA}"/>
              </a:ext>
            </a:extLst>
          </p:cNvPr>
          <p:cNvSpPr/>
          <p:nvPr/>
        </p:nvSpPr>
        <p:spPr>
          <a:xfrm>
            <a:off x="1512628" y="2733109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826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Картина 10" descr="Картина, която съдържа текст, Електроинженерство, електроника, машина&#10;&#10;Описанието е генерирано автоматично">
            <a:extLst>
              <a:ext uri="{FF2B5EF4-FFF2-40B4-BE49-F238E27FC236}">
                <a16:creationId xmlns:a16="http://schemas.microsoft.com/office/drawing/2014/main" id="{6B639317-78B7-D4F4-0203-7A047B59B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74" y="2733109"/>
            <a:ext cx="7267313" cy="4087863"/>
          </a:xfrm>
          <a:prstGeom prst="rect">
            <a:avLst/>
          </a:prstGeom>
        </p:spPr>
      </p:pic>
      <p:sp>
        <p:nvSpPr>
          <p:cNvPr id="15" name="Бутон за действия: празен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D75F450-94D4-B0EC-FA10-CA8F3D423C54}"/>
              </a:ext>
            </a:extLst>
          </p:cNvPr>
          <p:cNvSpPr/>
          <p:nvPr/>
        </p:nvSpPr>
        <p:spPr>
          <a:xfrm>
            <a:off x="3869162" y="908357"/>
            <a:ext cx="2880273" cy="1459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B065A3-6DF2-B866-AC26-40E31CCFF1F0}"/>
              </a:ext>
            </a:extLst>
          </p:cNvPr>
          <p:cNvGrpSpPr/>
          <p:nvPr/>
        </p:nvGrpSpPr>
        <p:grpSpPr>
          <a:xfrm>
            <a:off x="14618922" y="709292"/>
            <a:ext cx="2274667" cy="913531"/>
            <a:chOff x="4940269" y="646524"/>
            <a:chExt cx="2274667" cy="9135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CF78A0-D0D5-2959-448B-BFE0C0E00A62}"/>
                </a:ext>
              </a:extLst>
            </p:cNvPr>
            <p:cNvGrpSpPr/>
            <p:nvPr/>
          </p:nvGrpSpPr>
          <p:grpSpPr>
            <a:xfrm>
              <a:off x="4940269" y="666436"/>
              <a:ext cx="2274667" cy="893619"/>
              <a:chOff x="542998" y="553063"/>
              <a:chExt cx="2274667" cy="893619"/>
            </a:xfrm>
          </p:grpSpPr>
          <p:pic>
            <p:nvPicPr>
              <p:cNvPr id="10" name="Picture 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8B2F20D8-E5EC-AA57-6BD6-77F38474F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98" y="553063"/>
                <a:ext cx="2274667" cy="893619"/>
              </a:xfrm>
              <a:prstGeom prst="rect">
                <a:avLst/>
              </a:prstGeom>
            </p:spPr>
          </p:pic>
          <p:sp>
            <p:nvSpPr>
              <p:cNvPr id="12" name="Action Button: Blank 3">
                <a:hlinkClick r:id="rId9" action="ppaction://hlinksldjump" highlightClick="1"/>
                <a:extLst>
                  <a:ext uri="{FF2B5EF4-FFF2-40B4-BE49-F238E27FC236}">
                    <a16:creationId xmlns:a16="http://schemas.microsoft.com/office/drawing/2014/main" id="{2EAECD1D-FA4F-4415-50C6-673BA81B2085}"/>
                  </a:ext>
                </a:extLst>
              </p:cNvPr>
              <p:cNvSpPr/>
              <p:nvPr/>
            </p:nvSpPr>
            <p:spPr>
              <a:xfrm>
                <a:off x="914401" y="553063"/>
                <a:ext cx="1524000" cy="893619"/>
              </a:xfrm>
              <a:prstGeom prst="actionButtonBlank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Бутон за действия: празен 12">
              <a:hlinkClick r:id="rId10" action="ppaction://hlinksldjump" highlightClick="1"/>
              <a:extLst>
                <a:ext uri="{FF2B5EF4-FFF2-40B4-BE49-F238E27FC236}">
                  <a16:creationId xmlns:a16="http://schemas.microsoft.com/office/drawing/2014/main" id="{08195EA7-D064-4B6C-44B9-D3A6252D741D}"/>
                </a:ext>
              </a:extLst>
            </p:cNvPr>
            <p:cNvSpPr/>
            <p:nvPr/>
          </p:nvSpPr>
          <p:spPr>
            <a:xfrm>
              <a:off x="5088553" y="646524"/>
              <a:ext cx="195163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D9731D-ED2C-BB91-FA4E-F1720B235288}"/>
              </a:ext>
            </a:extLst>
          </p:cNvPr>
          <p:cNvSpPr txBox="1"/>
          <p:nvPr/>
        </p:nvSpPr>
        <p:spPr>
          <a:xfrm>
            <a:off x="2733184" y="7120162"/>
            <a:ext cx="12821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PCI </a:t>
            </a:r>
            <a:r>
              <a:rPr lang="bg-BG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и</a:t>
            </a:r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 PCIE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D5CEEC-C8AD-AFE5-2010-81C5AB0C41E5}"/>
              </a:ext>
            </a:extLst>
          </p:cNvPr>
          <p:cNvGrpSpPr/>
          <p:nvPr/>
        </p:nvGrpSpPr>
        <p:grpSpPr>
          <a:xfrm>
            <a:off x="752080" y="666436"/>
            <a:ext cx="1285342" cy="942584"/>
            <a:chOff x="3340770" y="605537"/>
            <a:chExt cx="1285342" cy="942584"/>
          </a:xfrm>
        </p:grpSpPr>
        <p:pic>
          <p:nvPicPr>
            <p:cNvPr id="17" name="Picture 16" descr="A blue circle with black background&#10;&#10;Description automatically generated">
              <a:extLst>
                <a:ext uri="{FF2B5EF4-FFF2-40B4-BE49-F238E27FC236}">
                  <a16:creationId xmlns:a16="http://schemas.microsoft.com/office/drawing/2014/main" id="{1E18B8C0-58A6-7F27-7687-09A28765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770" y="605537"/>
              <a:ext cx="1285342" cy="942584"/>
            </a:xfrm>
            <a:prstGeom prst="rect">
              <a:avLst/>
            </a:prstGeom>
          </p:spPr>
        </p:pic>
        <p:pic>
          <p:nvPicPr>
            <p:cNvPr id="18" name="Graphic 17" descr="Arrow Right with solid fill">
              <a:extLst>
                <a:ext uri="{FF2B5EF4-FFF2-40B4-BE49-F238E27FC236}">
                  <a16:creationId xmlns:a16="http://schemas.microsoft.com/office/drawing/2014/main" id="{AEA219C4-FFF9-A183-8E0D-BF07D2E6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3555005" y="648393"/>
              <a:ext cx="856872" cy="856872"/>
            </a:xfrm>
            <a:prstGeom prst="rect">
              <a:avLst/>
            </a:prstGeom>
          </p:spPr>
        </p:pic>
      </p:grpSp>
      <p:sp>
        <p:nvSpPr>
          <p:cNvPr id="20" name="Action Button: Blank 1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B287732-B419-3D69-9198-161A9CA16BB1}"/>
              </a:ext>
            </a:extLst>
          </p:cNvPr>
          <p:cNvSpPr/>
          <p:nvPr/>
        </p:nvSpPr>
        <p:spPr>
          <a:xfrm>
            <a:off x="986352" y="711336"/>
            <a:ext cx="856873" cy="8997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5F9F387-A9ED-29B6-C1E7-3EC93FA62840}"/>
              </a:ext>
            </a:extLst>
          </p:cNvPr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10B938DE-0DDE-6E8C-ECAE-90751DBABDFD}"/>
              </a:ext>
            </a:extLst>
          </p:cNvPr>
          <p:cNvSpPr/>
          <p:nvPr/>
        </p:nvSpPr>
        <p:spPr>
          <a:xfrm rot="-6185645">
            <a:off x="-3517281" y="613967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9C4B5AE-274B-98A8-8C27-9D789829AE41}"/>
              </a:ext>
            </a:extLst>
          </p:cNvPr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FD3DC-8F5D-1D45-578B-D27ECF44B609}"/>
              </a:ext>
            </a:extLst>
          </p:cNvPr>
          <p:cNvGrpSpPr/>
          <p:nvPr/>
        </p:nvGrpSpPr>
        <p:grpSpPr>
          <a:xfrm>
            <a:off x="542998" y="553063"/>
            <a:ext cx="2274667" cy="893619"/>
            <a:chOff x="542998" y="553063"/>
            <a:chExt cx="2274667" cy="893619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B882737D-16E7-FD1A-DF08-838FEFE3C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6" name="Action Button: Blank 5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26253171-7E2D-9B71-D519-66420B9B756C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Подзаглавие 2">
            <a:extLst>
              <a:ext uri="{FF2B5EF4-FFF2-40B4-BE49-F238E27FC236}">
                <a16:creationId xmlns:a16="http://schemas.microsoft.com/office/drawing/2014/main" id="{9EE2E20A-53A5-2942-3C1D-250C472CE2CC}"/>
              </a:ext>
            </a:extLst>
          </p:cNvPr>
          <p:cNvSpPr txBox="1">
            <a:spLocks/>
          </p:cNvSpPr>
          <p:nvPr/>
        </p:nvSpPr>
        <p:spPr>
          <a:xfrm>
            <a:off x="9575695" y="4841864"/>
            <a:ext cx="7770563" cy="360156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500" err="1">
                <a:solidFill>
                  <a:schemeClr val="bg1"/>
                </a:solidFill>
                <a:latin typeface="Helvetica Neue"/>
              </a:rPr>
              <a:t>Цялото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периферно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компютърно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оборудване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е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свързано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към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дънната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платка чрез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специално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обозначени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конектори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. </a:t>
            </a:r>
            <a:endParaRPr lang="bg-BG" sz="45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1EF6A-DD8B-B286-463D-7C1F2914DDBA}"/>
              </a:ext>
            </a:extLst>
          </p:cNvPr>
          <p:cNvSpPr txBox="1"/>
          <p:nvPr/>
        </p:nvSpPr>
        <p:spPr>
          <a:xfrm>
            <a:off x="4524627" y="1513937"/>
            <a:ext cx="12821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Външни интерфейси</a:t>
            </a:r>
            <a:endParaRPr lang="en-US" sz="90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253EA-2A7E-E6F6-C3E1-C1F1A8D27A37}"/>
              </a:ext>
            </a:extLst>
          </p:cNvPr>
          <p:cNvGrpSpPr/>
          <p:nvPr/>
        </p:nvGrpSpPr>
        <p:grpSpPr>
          <a:xfrm>
            <a:off x="3136770" y="553063"/>
            <a:ext cx="2599619" cy="893619"/>
            <a:chOff x="3136770" y="553063"/>
            <a:chExt cx="2599619" cy="893619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2A8BFB8-B403-736D-097D-E0DD2901E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770" y="553063"/>
              <a:ext cx="2599619" cy="893619"/>
            </a:xfrm>
            <a:prstGeom prst="rect">
              <a:avLst/>
            </a:prstGeom>
          </p:spPr>
        </p:pic>
        <p:sp>
          <p:nvSpPr>
            <p:cNvPr id="14" name="Action Button: Blank 13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ED712D78-A283-63D8-BF90-E4D411E5AF8D}"/>
                </a:ext>
              </a:extLst>
            </p:cNvPr>
            <p:cNvSpPr/>
            <p:nvPr/>
          </p:nvSpPr>
          <p:spPr>
            <a:xfrm>
              <a:off x="3429000" y="553063"/>
              <a:ext cx="19812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46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AD4C19-9753-DD9E-490E-2CF8930303E4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C31C3C0-D033-DA67-467D-47718278141C}"/>
              </a:ext>
            </a:extLst>
          </p:cNvPr>
          <p:cNvSpPr/>
          <p:nvPr/>
        </p:nvSpPr>
        <p:spPr>
          <a:xfrm rot="313119">
            <a:off x="13819911" y="-28638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019D1A8-AB51-303D-CE45-5C0B90ECF4AD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8502818-7FC9-9922-6D2D-6C24448EF4A4}"/>
              </a:ext>
            </a:extLst>
          </p:cNvPr>
          <p:cNvSpPr/>
          <p:nvPr/>
        </p:nvSpPr>
        <p:spPr>
          <a:xfrm rot="6959566">
            <a:off x="-2095250" y="13236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64" name="Picture 16" descr="My motherboard doesn't have any audio ports, is there anything I could buy  that would allow me to add the typical audio ports (line in, line out, mic  in)? : r/pcmasterrace">
            <a:extLst>
              <a:ext uri="{FF2B5EF4-FFF2-40B4-BE49-F238E27FC236}">
                <a16:creationId xmlns:a16="http://schemas.microsoft.com/office/drawing/2014/main" id="{F6986FDC-97A7-AD9E-97AD-E3738FB5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46" b="89286" l="3273" r="92606">
                        <a14:foregroundMark x1="3273" y1="20330" x2="3636" y2="58791"/>
                        <a14:foregroundMark x1="37576" y1="10440" x2="38788" y2="8516"/>
                        <a14:foregroundMark x1="74667" y1="4121" x2="87030" y2="8516"/>
                        <a14:foregroundMark x1="88000" y1="51374" x2="92727" y2="41758"/>
                        <a14:foregroundMark x1="92727" y1="41758" x2="87515" y2="33516"/>
                        <a14:foregroundMark x1="88970" y1="7967" x2="75515" y2="3846"/>
                        <a14:foregroundMark x1="70545" y1="89286" x2="65333" y2="8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57" y="2231277"/>
            <a:ext cx="13201008" cy="582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7B8F-7B44-4135-5628-634CA62BF2AD}"/>
              </a:ext>
            </a:extLst>
          </p:cNvPr>
          <p:cNvSpPr txBox="1"/>
          <p:nvPr/>
        </p:nvSpPr>
        <p:spPr>
          <a:xfrm>
            <a:off x="2733184" y="1292558"/>
            <a:ext cx="1282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5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Външни интерфейси</a:t>
            </a:r>
            <a:endParaRPr lang="en-US" sz="55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FF2FE-CD4A-CFA8-7516-308DEDAC833D}"/>
              </a:ext>
            </a:extLst>
          </p:cNvPr>
          <p:cNvGrpSpPr/>
          <p:nvPr/>
        </p:nvGrpSpPr>
        <p:grpSpPr>
          <a:xfrm>
            <a:off x="14890904" y="568766"/>
            <a:ext cx="2274667" cy="893619"/>
            <a:chOff x="542998" y="553063"/>
            <a:chExt cx="2274667" cy="893619"/>
          </a:xfrm>
        </p:grpSpPr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6FE35EE2-BA58-6EF7-6031-79F09A7D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10" name="Action Button: Blank 9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45DA49DD-F78B-23AB-A9F8-9BE436C11D1D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6C7E4A-5F44-ADBD-F2BB-46C0B1C8D680}"/>
              </a:ext>
            </a:extLst>
          </p:cNvPr>
          <p:cNvGrpSpPr/>
          <p:nvPr/>
        </p:nvGrpSpPr>
        <p:grpSpPr>
          <a:xfrm>
            <a:off x="745659" y="602991"/>
            <a:ext cx="1285342" cy="942584"/>
            <a:chOff x="745659" y="602991"/>
            <a:chExt cx="1285342" cy="9425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F16D3A-13D5-544C-ED65-5BFD7037D3AE}"/>
                </a:ext>
              </a:extLst>
            </p:cNvPr>
            <p:cNvGrpSpPr/>
            <p:nvPr/>
          </p:nvGrpSpPr>
          <p:grpSpPr>
            <a:xfrm>
              <a:off x="745659" y="602991"/>
              <a:ext cx="1285342" cy="942584"/>
              <a:chOff x="3340770" y="605537"/>
              <a:chExt cx="1285342" cy="942584"/>
            </a:xfrm>
          </p:grpSpPr>
          <p:pic>
            <p:nvPicPr>
              <p:cNvPr id="12" name="Picture 11" descr="A blue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007A1E0D-D6DF-49CE-F6F3-DB3D571AD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770" y="605537"/>
                <a:ext cx="1285342" cy="942584"/>
              </a:xfrm>
              <a:prstGeom prst="rect">
                <a:avLst/>
              </a:prstGeom>
            </p:spPr>
          </p:pic>
          <p:pic>
            <p:nvPicPr>
              <p:cNvPr id="13" name="Graphic 12" descr="Arrow Right with solid fill">
                <a:extLst>
                  <a:ext uri="{FF2B5EF4-FFF2-40B4-BE49-F238E27FC236}">
                    <a16:creationId xmlns:a16="http://schemas.microsoft.com/office/drawing/2014/main" id="{B34D831C-C40B-24E9-91E5-25F826D5B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3555005" y="648393"/>
                <a:ext cx="856872" cy="856872"/>
              </a:xfrm>
              <a:prstGeom prst="rect">
                <a:avLst/>
              </a:prstGeom>
            </p:spPr>
          </p:pic>
        </p:grpSp>
        <p:sp>
          <p:nvSpPr>
            <p:cNvPr id="14" name="Action Button: Blank 13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A0213370-D779-BD39-B240-FA4DB084137B}"/>
                </a:ext>
              </a:extLst>
            </p:cNvPr>
            <p:cNvSpPr/>
            <p:nvPr/>
          </p:nvSpPr>
          <p:spPr>
            <a:xfrm>
              <a:off x="942816" y="624252"/>
              <a:ext cx="856873" cy="899728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796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5F9F387-A9ED-29B6-C1E7-3EC93FA62840}"/>
              </a:ext>
            </a:extLst>
          </p:cNvPr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10B938DE-0DDE-6E8C-ECAE-90751DBABDFD}"/>
              </a:ext>
            </a:extLst>
          </p:cNvPr>
          <p:cNvSpPr/>
          <p:nvPr/>
        </p:nvSpPr>
        <p:spPr>
          <a:xfrm rot="-6185645">
            <a:off x="-3517281" y="613967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9C4B5AE-274B-98A8-8C27-9D789829AE41}"/>
              </a:ext>
            </a:extLst>
          </p:cNvPr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FD3DC-8F5D-1D45-578B-D27ECF44B609}"/>
              </a:ext>
            </a:extLst>
          </p:cNvPr>
          <p:cNvGrpSpPr/>
          <p:nvPr/>
        </p:nvGrpSpPr>
        <p:grpSpPr>
          <a:xfrm>
            <a:off x="542998" y="553063"/>
            <a:ext cx="2274667" cy="893619"/>
            <a:chOff x="542998" y="553063"/>
            <a:chExt cx="2274667" cy="893619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B882737D-16E7-FD1A-DF08-838FEFE3C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6" name="Action Button: Blank 5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26253171-7E2D-9B71-D519-66420B9B756C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Подзаглавие 2">
            <a:extLst>
              <a:ext uri="{FF2B5EF4-FFF2-40B4-BE49-F238E27FC236}">
                <a16:creationId xmlns:a16="http://schemas.microsoft.com/office/drawing/2014/main" id="{9EE2E20A-53A5-2942-3C1D-250C472CE2CC}"/>
              </a:ext>
            </a:extLst>
          </p:cNvPr>
          <p:cNvSpPr txBox="1">
            <a:spLocks/>
          </p:cNvSpPr>
          <p:nvPr/>
        </p:nvSpPr>
        <p:spPr>
          <a:xfrm>
            <a:off x="9575695" y="4288583"/>
            <a:ext cx="7770563" cy="360156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bg-BG" sz="4200" err="1">
                <a:solidFill>
                  <a:srgbClr val="FDFDFD"/>
                </a:solidFill>
                <a:latin typeface="Helvetica Neue"/>
              </a:rPr>
              <a:t>Чипсета</a:t>
            </a:r>
            <a:r>
              <a:rPr lang="bg-BG" sz="4200">
                <a:solidFill>
                  <a:srgbClr val="FDFDFD"/>
                </a:solidFill>
                <a:latin typeface="Helvetica Neue"/>
              </a:rPr>
              <a:t> е свързващ елемент. </a:t>
            </a:r>
            <a:r>
              <a:rPr lang="bg-BG" sz="4200" kern="100">
                <a:solidFill>
                  <a:srgbClr val="FDFDFD"/>
                </a:solidFill>
                <a:latin typeface="Helvetica Neue"/>
                <a:ea typeface="Calibri" panose="020F0502020204030204" pitchFamily="34" charset="0"/>
                <a:cs typeface="Times New Roman" panose="02020603050405020304" pitchFamily="18" charset="0"/>
              </a:rPr>
              <a:t>Неговата структура е от два типа, които се различават по взаимното свързване на мостовете</a:t>
            </a:r>
            <a:r>
              <a:rPr lang="ru-RU" sz="4200">
                <a:solidFill>
                  <a:srgbClr val="FDFDFD"/>
                </a:solidFill>
                <a:latin typeface="Helvetica Neue"/>
              </a:rPr>
              <a:t>. </a:t>
            </a:r>
            <a:endParaRPr lang="bg-BG" sz="4200">
              <a:solidFill>
                <a:srgbClr val="FDFDFD"/>
              </a:solidFill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1EF6A-DD8B-B286-463D-7C1F2914DDBA}"/>
              </a:ext>
            </a:extLst>
          </p:cNvPr>
          <p:cNvSpPr txBox="1"/>
          <p:nvPr/>
        </p:nvSpPr>
        <p:spPr>
          <a:xfrm>
            <a:off x="4524627" y="2199519"/>
            <a:ext cx="1282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9000" dirty="0" err="1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Чипсет</a:t>
            </a:r>
            <a:endParaRPr lang="en-US" sz="90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E46CCD-8193-38A4-56AF-6EFC12DDE539}"/>
              </a:ext>
            </a:extLst>
          </p:cNvPr>
          <p:cNvGrpSpPr/>
          <p:nvPr/>
        </p:nvGrpSpPr>
        <p:grpSpPr>
          <a:xfrm>
            <a:off x="3189068" y="553062"/>
            <a:ext cx="2599619" cy="893619"/>
            <a:chOff x="3189068" y="553062"/>
            <a:chExt cx="2599619" cy="893619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2A8BFB8-B403-736D-097D-E0DD2901E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068" y="553062"/>
              <a:ext cx="2599619" cy="893619"/>
            </a:xfrm>
            <a:prstGeom prst="rect">
              <a:avLst/>
            </a:prstGeom>
          </p:spPr>
        </p:pic>
        <p:sp>
          <p:nvSpPr>
            <p:cNvPr id="14" name="Action Button: Blank 13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ED712D78-A283-63D8-BF90-E4D411E5AF8D}"/>
                </a:ext>
              </a:extLst>
            </p:cNvPr>
            <p:cNvSpPr/>
            <p:nvPr/>
          </p:nvSpPr>
          <p:spPr>
            <a:xfrm>
              <a:off x="3481298" y="553062"/>
              <a:ext cx="19812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11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857453A0-16CA-62B7-1987-9680EE0C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70" b="4043"/>
          <a:stretch/>
        </p:blipFill>
        <p:spPr>
          <a:xfrm>
            <a:off x="1339923" y="2679182"/>
            <a:ext cx="7714282" cy="4339288"/>
          </a:xfrm>
          <a:prstGeom prst="rect">
            <a:avLst/>
          </a:prstGeom>
        </p:spPr>
      </p:pic>
      <p:pic>
        <p:nvPicPr>
          <p:cNvPr id="7" name="Картина 6" descr="Картина, която съдържа електрическа верига, електроника, Електронен компонент, Елемент от електрическ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98175C5D-7521-3F9D-9AF6-62FF17B6F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00" y="2717282"/>
            <a:ext cx="7593751" cy="4339287"/>
          </a:xfrm>
          <a:prstGeom prst="rect">
            <a:avLst/>
          </a:prstGeom>
        </p:spPr>
      </p:pic>
      <p:sp>
        <p:nvSpPr>
          <p:cNvPr id="8" name="Бутон за действия: празен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D4B71C3-B3CD-B846-75F1-92116FEA3717}"/>
              </a:ext>
            </a:extLst>
          </p:cNvPr>
          <p:cNvSpPr/>
          <p:nvPr/>
        </p:nvSpPr>
        <p:spPr>
          <a:xfrm>
            <a:off x="331606" y="567181"/>
            <a:ext cx="2523875" cy="8936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65B061E-FC99-BE05-F847-2785419D7B80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F39AAE-21C2-7D8E-318F-B5E1483AC029}"/>
              </a:ext>
            </a:extLst>
          </p:cNvPr>
          <p:cNvSpPr/>
          <p:nvPr/>
        </p:nvSpPr>
        <p:spPr>
          <a:xfrm rot="313119">
            <a:off x="13819911" y="-28638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F4E1E49-B66B-A484-C9CA-827DBA40FEBB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D4CDE26-96C9-E4A2-16C5-BFAB47563DA3}"/>
              </a:ext>
            </a:extLst>
          </p:cNvPr>
          <p:cNvSpPr/>
          <p:nvPr/>
        </p:nvSpPr>
        <p:spPr>
          <a:xfrm rot="6959566">
            <a:off x="-2095250" y="13236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FA04F-43F8-6C55-BA4E-43F600E5436E}"/>
              </a:ext>
            </a:extLst>
          </p:cNvPr>
          <p:cNvSpPr txBox="1"/>
          <p:nvPr/>
        </p:nvSpPr>
        <p:spPr>
          <a:xfrm>
            <a:off x="2888585" y="7394554"/>
            <a:ext cx="1282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500" dirty="0" err="1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Чипсет</a:t>
            </a:r>
            <a:endParaRPr lang="en-US" sz="55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F93D31-E7E5-2537-BC57-4BBCAE46DEB2}"/>
              </a:ext>
            </a:extLst>
          </p:cNvPr>
          <p:cNvGrpSpPr/>
          <p:nvPr/>
        </p:nvGrpSpPr>
        <p:grpSpPr>
          <a:xfrm>
            <a:off x="14432386" y="567181"/>
            <a:ext cx="2552496" cy="898303"/>
            <a:chOff x="568892" y="567181"/>
            <a:chExt cx="2552496" cy="898303"/>
          </a:xfrm>
        </p:grpSpPr>
        <p:grpSp>
          <p:nvGrpSpPr>
            <p:cNvPr id="9" name="Group 1">
              <a:extLst>
                <a:ext uri="{FF2B5EF4-FFF2-40B4-BE49-F238E27FC236}">
                  <a16:creationId xmlns:a16="http://schemas.microsoft.com/office/drawing/2014/main" id="{FCDCE99C-84F2-BDE9-E5A1-47E0942585F6}"/>
                </a:ext>
              </a:extLst>
            </p:cNvPr>
            <p:cNvGrpSpPr/>
            <p:nvPr/>
          </p:nvGrpSpPr>
          <p:grpSpPr>
            <a:xfrm>
              <a:off x="568892" y="567181"/>
              <a:ext cx="2286589" cy="898303"/>
              <a:chOff x="191293" y="495299"/>
              <a:chExt cx="2286589" cy="898303"/>
            </a:xfrm>
          </p:grpSpPr>
          <p:pic>
            <p:nvPicPr>
              <p:cNvPr id="10" name="Picture 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230EB63-CD25-4EB9-C2EB-0F9B57C07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293" y="495299"/>
                <a:ext cx="2286589" cy="898303"/>
              </a:xfrm>
              <a:prstGeom prst="rect">
                <a:avLst/>
              </a:prstGeom>
            </p:spPr>
          </p:pic>
          <p:sp>
            <p:nvSpPr>
              <p:cNvPr id="11" name="Action Button: Blank 9">
                <a:hlinkClick r:id="rId8" action="ppaction://hlinksldjump" highlightClick="1"/>
                <a:extLst>
                  <a:ext uri="{FF2B5EF4-FFF2-40B4-BE49-F238E27FC236}">
                    <a16:creationId xmlns:a16="http://schemas.microsoft.com/office/drawing/2014/main" id="{5C28505B-43A2-39B2-7235-E685A65DA7D8}"/>
                  </a:ext>
                </a:extLst>
              </p:cNvPr>
              <p:cNvSpPr/>
              <p:nvPr/>
            </p:nvSpPr>
            <p:spPr>
              <a:xfrm>
                <a:off x="457200" y="495299"/>
                <a:ext cx="1752600" cy="893620"/>
              </a:xfrm>
              <a:prstGeom prst="actionButtonBlank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Бутон за действия: празен 11">
              <a:hlinkClick r:id="rId9" action="ppaction://hlinksldjump" highlightClick="1"/>
              <a:extLst>
                <a:ext uri="{FF2B5EF4-FFF2-40B4-BE49-F238E27FC236}">
                  <a16:creationId xmlns:a16="http://schemas.microsoft.com/office/drawing/2014/main" id="{FC08A1E5-CC65-AE85-4F2B-357185F682ED}"/>
                </a:ext>
              </a:extLst>
            </p:cNvPr>
            <p:cNvSpPr/>
            <p:nvPr/>
          </p:nvSpPr>
          <p:spPr>
            <a:xfrm>
              <a:off x="834799" y="567181"/>
              <a:ext cx="2286589" cy="89362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2522A5-0FE8-9784-64AD-51E249313D62}"/>
              </a:ext>
            </a:extLst>
          </p:cNvPr>
          <p:cNvGrpSpPr/>
          <p:nvPr/>
        </p:nvGrpSpPr>
        <p:grpSpPr>
          <a:xfrm>
            <a:off x="1187505" y="605537"/>
            <a:ext cx="1285342" cy="942584"/>
            <a:chOff x="3340770" y="605537"/>
            <a:chExt cx="1285342" cy="942584"/>
          </a:xfrm>
        </p:grpSpPr>
        <p:pic>
          <p:nvPicPr>
            <p:cNvPr id="16" name="Picture 15" descr="A blue circle with black background&#10;&#10;Description automatically generated">
              <a:extLst>
                <a:ext uri="{FF2B5EF4-FFF2-40B4-BE49-F238E27FC236}">
                  <a16:creationId xmlns:a16="http://schemas.microsoft.com/office/drawing/2014/main" id="{F023EBED-3F37-7823-3947-F04C6259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770" y="605537"/>
              <a:ext cx="1285342" cy="942584"/>
            </a:xfrm>
            <a:prstGeom prst="rect">
              <a:avLst/>
            </a:prstGeom>
          </p:spPr>
        </p:pic>
        <p:pic>
          <p:nvPicPr>
            <p:cNvPr id="17" name="Graphic 16" descr="Arrow Right with solid fill">
              <a:extLst>
                <a:ext uri="{FF2B5EF4-FFF2-40B4-BE49-F238E27FC236}">
                  <a16:creationId xmlns:a16="http://schemas.microsoft.com/office/drawing/2014/main" id="{88292404-2E3A-0678-E6E5-02B7D39C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3555005" y="648393"/>
              <a:ext cx="856872" cy="856872"/>
            </a:xfrm>
            <a:prstGeom prst="rect">
              <a:avLst/>
            </a:prstGeom>
          </p:spPr>
        </p:pic>
      </p:grpSp>
      <p:sp>
        <p:nvSpPr>
          <p:cNvPr id="18" name="Action Button: Blank 1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57D8A5B-A205-7551-2DF5-A5C008F80E78}"/>
              </a:ext>
            </a:extLst>
          </p:cNvPr>
          <p:cNvSpPr/>
          <p:nvPr/>
        </p:nvSpPr>
        <p:spPr>
          <a:xfrm>
            <a:off x="1400016" y="624252"/>
            <a:ext cx="856873" cy="8997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5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909641" y="7036888"/>
            <a:ext cx="8468717" cy="135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bg-BG" sz="3600" dirty="0">
                <a:solidFill>
                  <a:srgbClr val="FFFFFF"/>
                </a:solidFill>
                <a:latin typeface="Halant Medium"/>
              </a:rPr>
              <a:t>Изготвили: Габриела Стефанова, Николай Станчев и Венцислав Колев  </a:t>
            </a:r>
            <a:endParaRPr lang="en-US" sz="3600" dirty="0">
              <a:solidFill>
                <a:srgbClr val="FFFFFF"/>
              </a:solidFill>
              <a:latin typeface="Halan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515C6-D0A6-15B5-BE71-6A84AE78BD6B}"/>
              </a:ext>
            </a:extLst>
          </p:cNvPr>
          <p:cNvSpPr txBox="1"/>
          <p:nvPr/>
        </p:nvSpPr>
        <p:spPr>
          <a:xfrm>
            <a:off x="2733183" y="3368703"/>
            <a:ext cx="12821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en-US" sz="90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9B2693-9439-9119-7120-FB84B8C8D6F2}"/>
              </a:ext>
            </a:extLst>
          </p:cNvPr>
          <p:cNvGrpSpPr/>
          <p:nvPr/>
        </p:nvGrpSpPr>
        <p:grpSpPr>
          <a:xfrm>
            <a:off x="356418" y="532564"/>
            <a:ext cx="2434888" cy="970542"/>
            <a:chOff x="533400" y="591558"/>
            <a:chExt cx="2434888" cy="970542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30E1ED42-7BCF-EF66-B65E-D4A98598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605537"/>
              <a:ext cx="2434888" cy="956563"/>
            </a:xfrm>
            <a:prstGeom prst="rect">
              <a:avLst/>
            </a:prstGeom>
          </p:spPr>
        </p:pic>
        <p:sp>
          <p:nvSpPr>
            <p:cNvPr id="13" name="Action Button: Blank 12">
              <a:hlinkClick r:id="rId7" action="ppaction://hlinksldjump" highlightClick="1"/>
              <a:extLst>
                <a:ext uri="{FF2B5EF4-FFF2-40B4-BE49-F238E27FC236}">
                  <a16:creationId xmlns:a16="http://schemas.microsoft.com/office/drawing/2014/main" id="{C71F160A-0C6F-5CFD-5FB2-D07B0791A256}"/>
                </a:ext>
              </a:extLst>
            </p:cNvPr>
            <p:cNvSpPr/>
            <p:nvPr/>
          </p:nvSpPr>
          <p:spPr>
            <a:xfrm>
              <a:off x="850230" y="591558"/>
              <a:ext cx="1816770" cy="95656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1F04F-2D97-C4F0-3773-C25A4F85E784}"/>
              </a:ext>
            </a:extLst>
          </p:cNvPr>
          <p:cNvSpPr txBox="1"/>
          <p:nvPr/>
        </p:nvSpPr>
        <p:spPr>
          <a:xfrm>
            <a:off x="850230" y="6191054"/>
            <a:ext cx="831343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4500" err="1">
                <a:solidFill>
                  <a:schemeClr val="bg1"/>
                </a:solidFill>
                <a:latin typeface="Canva Sans"/>
              </a:rPr>
              <a:t>Дънната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платка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е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компонент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, който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свързва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и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синхронизира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техническите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е</a:t>
            </a:r>
          </a:p>
          <a:p>
            <a:pPr>
              <a:lnSpc>
                <a:spcPts val="4759"/>
              </a:lnSpc>
            </a:pPr>
            <a:r>
              <a:rPr lang="en-US" sz="4500" err="1">
                <a:solidFill>
                  <a:schemeClr val="bg1"/>
                </a:solidFill>
                <a:latin typeface="Canva Sans"/>
              </a:rPr>
              <a:t>лементи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на</a:t>
            </a:r>
            <a:r>
              <a:rPr lang="en-US" sz="450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4500" err="1">
                <a:solidFill>
                  <a:schemeClr val="bg1"/>
                </a:solidFill>
                <a:latin typeface="Canva Sans"/>
              </a:rPr>
              <a:t>компютъра</a:t>
            </a:r>
            <a:r>
              <a:rPr lang="en-US" sz="450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42446-A27B-72B2-03D8-7363BA9F487C}"/>
              </a:ext>
            </a:extLst>
          </p:cNvPr>
          <p:cNvSpPr txBox="1"/>
          <p:nvPr/>
        </p:nvSpPr>
        <p:spPr>
          <a:xfrm>
            <a:off x="589569" y="2890778"/>
            <a:ext cx="12821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Какво е дънна платка?</a:t>
            </a:r>
            <a:endParaRPr lang="en-US" sz="90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622C92-B97B-BA66-E503-4F685342854D}"/>
              </a:ext>
            </a:extLst>
          </p:cNvPr>
          <p:cNvGrpSpPr/>
          <p:nvPr/>
        </p:nvGrpSpPr>
        <p:grpSpPr>
          <a:xfrm>
            <a:off x="533400" y="591558"/>
            <a:ext cx="2434888" cy="970542"/>
            <a:chOff x="533400" y="591558"/>
            <a:chExt cx="2434888" cy="970542"/>
          </a:xfrm>
        </p:grpSpPr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C2A73FD1-EC8A-6977-6139-43F1E8E4E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605537"/>
              <a:ext cx="2434888" cy="956563"/>
            </a:xfrm>
            <a:prstGeom prst="rect">
              <a:avLst/>
            </a:prstGeom>
          </p:spPr>
        </p:pic>
        <p:sp>
          <p:nvSpPr>
            <p:cNvPr id="11" name="Action Button: Blank 10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C504016D-3D34-4B6C-88A5-1960BDFAA7F1}"/>
                </a:ext>
              </a:extLst>
            </p:cNvPr>
            <p:cNvSpPr/>
            <p:nvPr/>
          </p:nvSpPr>
          <p:spPr>
            <a:xfrm>
              <a:off x="850230" y="591558"/>
              <a:ext cx="1816770" cy="95656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D855BF-D4A3-1A7D-9CCA-3BF0CFC7372C}"/>
              </a:ext>
            </a:extLst>
          </p:cNvPr>
          <p:cNvGrpSpPr/>
          <p:nvPr/>
        </p:nvGrpSpPr>
        <p:grpSpPr>
          <a:xfrm>
            <a:off x="3206574" y="591558"/>
            <a:ext cx="2790519" cy="959241"/>
            <a:chOff x="3206574" y="591558"/>
            <a:chExt cx="2790519" cy="95924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FEEE775F-9E12-4BF6-88BD-FA1C290F8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574" y="591558"/>
              <a:ext cx="2790519" cy="959241"/>
            </a:xfrm>
            <a:prstGeom prst="rect">
              <a:avLst/>
            </a:prstGeom>
          </p:spPr>
        </p:pic>
        <p:sp>
          <p:nvSpPr>
            <p:cNvPr id="13" name="Action Button: Blank 12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46682490-C508-0FD6-2F11-EAED9A8E9C1E}"/>
                </a:ext>
              </a:extLst>
            </p:cNvPr>
            <p:cNvSpPr/>
            <p:nvPr/>
          </p:nvSpPr>
          <p:spPr>
            <a:xfrm>
              <a:off x="3505200" y="605537"/>
              <a:ext cx="2209800" cy="942584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CF9F16-4320-CB86-EBD8-D55D01E0EF35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BDE9EB0-D308-6DC3-12DC-8AF90B5CE351}"/>
              </a:ext>
            </a:extLst>
          </p:cNvPr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90AFDF-ABB0-9FBB-D5C5-0913028870B5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20A679-FB54-2987-F00F-5532D6E44E34}"/>
              </a:ext>
            </a:extLst>
          </p:cNvPr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Motherboard | Definition, History, &amp; Facts | Britannica">
            <a:extLst>
              <a:ext uri="{FF2B5EF4-FFF2-40B4-BE49-F238E27FC236}">
                <a16:creationId xmlns:a16="http://schemas.microsoft.com/office/drawing/2014/main" id="{EDD3D63A-A8E0-5F10-12BF-C7EB8C88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962"/>
            <a:ext cx="15240000" cy="101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98D58-43E5-7938-7FE3-1036CF01D841}"/>
              </a:ext>
            </a:extLst>
          </p:cNvPr>
          <p:cNvSpPr txBox="1"/>
          <p:nvPr/>
        </p:nvSpPr>
        <p:spPr>
          <a:xfrm>
            <a:off x="8423690" y="9113430"/>
            <a:ext cx="1282163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5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Дънна платка</a:t>
            </a:r>
            <a:endParaRPr lang="en-US" sz="65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DC4DD7-621C-D42F-777D-71AE6F5A37C1}"/>
              </a:ext>
            </a:extLst>
          </p:cNvPr>
          <p:cNvGrpSpPr/>
          <p:nvPr/>
        </p:nvGrpSpPr>
        <p:grpSpPr>
          <a:xfrm>
            <a:off x="14426391" y="591558"/>
            <a:ext cx="2434888" cy="970542"/>
            <a:chOff x="533400" y="591558"/>
            <a:chExt cx="2434888" cy="970542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9168ABCE-C599-E2DD-E4F0-26514EC3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605537"/>
              <a:ext cx="2434888" cy="956563"/>
            </a:xfrm>
            <a:prstGeom prst="rect">
              <a:avLst/>
            </a:prstGeom>
          </p:spPr>
        </p:pic>
        <p:sp>
          <p:nvSpPr>
            <p:cNvPr id="9" name="Action Button: Blank 8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E6CDB731-3CEB-48DC-5237-FC4F3322778D}"/>
                </a:ext>
              </a:extLst>
            </p:cNvPr>
            <p:cNvSpPr/>
            <p:nvPr/>
          </p:nvSpPr>
          <p:spPr>
            <a:xfrm>
              <a:off x="850230" y="591558"/>
              <a:ext cx="1816770" cy="95656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8B4C4B-D1AE-6883-4ADF-333931508C3C}"/>
              </a:ext>
            </a:extLst>
          </p:cNvPr>
          <p:cNvGrpSpPr/>
          <p:nvPr/>
        </p:nvGrpSpPr>
        <p:grpSpPr>
          <a:xfrm>
            <a:off x="922032" y="605537"/>
            <a:ext cx="1285342" cy="942584"/>
            <a:chOff x="922032" y="605537"/>
            <a:chExt cx="1285342" cy="9425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A714F8-10FF-4D05-4F56-0445F2F105F4}"/>
                </a:ext>
              </a:extLst>
            </p:cNvPr>
            <p:cNvGrpSpPr/>
            <p:nvPr/>
          </p:nvGrpSpPr>
          <p:grpSpPr>
            <a:xfrm>
              <a:off x="922032" y="605537"/>
              <a:ext cx="1285342" cy="942584"/>
              <a:chOff x="3340770" y="605537"/>
              <a:chExt cx="1285342" cy="942584"/>
            </a:xfrm>
          </p:grpSpPr>
          <p:pic>
            <p:nvPicPr>
              <p:cNvPr id="11" name="Picture 10" descr="A blue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103649B9-B908-BBFA-5FF5-EDE042DE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770" y="605537"/>
                <a:ext cx="1285342" cy="942584"/>
              </a:xfrm>
              <a:prstGeom prst="rect">
                <a:avLst/>
              </a:prstGeom>
            </p:spPr>
          </p:pic>
          <p:pic>
            <p:nvPicPr>
              <p:cNvPr id="14" name="Graphic 13" descr="Arrow Right with solid fill">
                <a:extLst>
                  <a:ext uri="{FF2B5EF4-FFF2-40B4-BE49-F238E27FC236}">
                    <a16:creationId xmlns:a16="http://schemas.microsoft.com/office/drawing/2014/main" id="{23FCC464-D07B-4236-131C-5EFBB961A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3555005" y="648393"/>
                <a:ext cx="856872" cy="856872"/>
              </a:xfrm>
              <a:prstGeom prst="rect">
                <a:avLst/>
              </a:prstGeom>
            </p:spPr>
          </p:pic>
        </p:grpSp>
        <p:sp>
          <p:nvSpPr>
            <p:cNvPr id="16" name="Action Button: Blank 15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C730E32D-C43B-658C-C57A-4E3C70EBE29F}"/>
                </a:ext>
              </a:extLst>
            </p:cNvPr>
            <p:cNvSpPr/>
            <p:nvPr/>
          </p:nvSpPr>
          <p:spPr>
            <a:xfrm>
              <a:off x="1136266" y="648393"/>
              <a:ext cx="856873" cy="85687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E9239E3C-9580-BD0C-0B20-18CA36BC4328}"/>
              </a:ext>
            </a:extLst>
          </p:cNvPr>
          <p:cNvSpPr/>
          <p:nvPr/>
        </p:nvSpPr>
        <p:spPr>
          <a:xfrm>
            <a:off x="456611" y="4991100"/>
            <a:ext cx="10668590" cy="408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0" i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К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онектор</a:t>
            </a:r>
            <a:r>
              <a:rPr lang="bg-BG" sz="4500">
                <a:solidFill>
                  <a:schemeClr val="bg1"/>
                </a:solidFill>
                <a:latin typeface="Helvetica Neue"/>
              </a:rPr>
              <a:t>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е малък квадрат с много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контакти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.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Отгоре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4500" err="1">
                <a:solidFill>
                  <a:schemeClr val="bg1"/>
                </a:solidFill>
                <a:latin typeface="Helvetica Neue"/>
              </a:rPr>
              <a:t>гнездото</a:t>
            </a:r>
            <a:r>
              <a:rPr lang="ru-RU" sz="450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е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покрито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с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метална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плоча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с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държач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- това помага на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процесора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да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остане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в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гнездото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.</a:t>
            </a:r>
          </a:p>
          <a:p>
            <a:endParaRPr lang="bg-BG"/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51ECB2C6-9E9C-5B45-9834-F1875138F69C}"/>
              </a:ext>
            </a:extLst>
          </p:cNvPr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B025DE6-57B4-B5A8-0E02-DCAD48F6631C}"/>
              </a:ext>
            </a:extLst>
          </p:cNvPr>
          <p:cNvSpPr/>
          <p:nvPr/>
        </p:nvSpPr>
        <p:spPr>
          <a:xfrm rot="9490257">
            <a:off x="7989172" y="8820979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3D441238-7122-FE9D-6130-13A7325C8BBE}"/>
              </a:ext>
            </a:extLst>
          </p:cNvPr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292F61-8902-72DA-BE69-8D4A0D2B8CE6}"/>
              </a:ext>
            </a:extLst>
          </p:cNvPr>
          <p:cNvSpPr txBox="1"/>
          <p:nvPr/>
        </p:nvSpPr>
        <p:spPr>
          <a:xfrm>
            <a:off x="473817" y="2366079"/>
            <a:ext cx="12821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Гнездо за процесор</a:t>
            </a:r>
            <a:endParaRPr lang="en-US" sz="900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4A390D-71D3-E807-A157-C5D41C23451E}"/>
              </a:ext>
            </a:extLst>
          </p:cNvPr>
          <p:cNvGrpSpPr/>
          <p:nvPr/>
        </p:nvGrpSpPr>
        <p:grpSpPr>
          <a:xfrm>
            <a:off x="3124200" y="571500"/>
            <a:ext cx="2599622" cy="893620"/>
            <a:chOff x="3124200" y="571500"/>
            <a:chExt cx="2599622" cy="893620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16C8FD9-391C-6651-A8A4-51557422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571500"/>
              <a:ext cx="2599622" cy="893620"/>
            </a:xfrm>
            <a:prstGeom prst="rect">
              <a:avLst/>
            </a:prstGeom>
          </p:spPr>
        </p:pic>
        <p:sp>
          <p:nvSpPr>
            <p:cNvPr id="25" name="Action Button: Blank 24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85B5BD65-2854-7B06-EA1C-71B2C9319E08}"/>
                </a:ext>
              </a:extLst>
            </p:cNvPr>
            <p:cNvSpPr/>
            <p:nvPr/>
          </p:nvSpPr>
          <p:spPr>
            <a:xfrm>
              <a:off x="3352800" y="571500"/>
              <a:ext cx="2133600" cy="89362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35403D-3E67-CBF4-6DAF-D07A90CE7E96}"/>
              </a:ext>
            </a:extLst>
          </p:cNvPr>
          <p:cNvGrpSpPr/>
          <p:nvPr/>
        </p:nvGrpSpPr>
        <p:grpSpPr>
          <a:xfrm>
            <a:off x="6104822" y="553062"/>
            <a:ext cx="2017415" cy="912058"/>
            <a:chOff x="6104822" y="553062"/>
            <a:chExt cx="2017415" cy="9120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8CCA34-19B8-5003-FDE9-5A360EE5573B}"/>
                </a:ext>
              </a:extLst>
            </p:cNvPr>
            <p:cNvGrpSpPr/>
            <p:nvPr/>
          </p:nvGrpSpPr>
          <p:grpSpPr>
            <a:xfrm>
              <a:off x="6104822" y="571500"/>
              <a:ext cx="2017415" cy="893620"/>
              <a:chOff x="6104822" y="571500"/>
              <a:chExt cx="2017415" cy="893620"/>
            </a:xfrm>
          </p:grpSpPr>
          <p:pic>
            <p:nvPicPr>
              <p:cNvPr id="17" name="Picture 16" descr="A blue and white background with white letters&#10;&#10;Description automatically generated">
                <a:extLst>
                  <a:ext uri="{FF2B5EF4-FFF2-40B4-BE49-F238E27FC236}">
                    <a16:creationId xmlns:a16="http://schemas.microsoft.com/office/drawing/2014/main" id="{14F93898-DAF4-FC79-2AC6-10048F83F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822" y="571500"/>
                <a:ext cx="2017415" cy="893620"/>
              </a:xfrm>
              <a:prstGeom prst="rect">
                <a:avLst/>
              </a:prstGeom>
            </p:spPr>
          </p:pic>
          <p:sp>
            <p:nvSpPr>
              <p:cNvPr id="27" name="Action Button: Blank 26">
                <a:hlinkClick r:id="rId8" action="ppaction://hlinksldjump" highlightClick="1"/>
                <a:extLst>
                  <a:ext uri="{FF2B5EF4-FFF2-40B4-BE49-F238E27FC236}">
                    <a16:creationId xmlns:a16="http://schemas.microsoft.com/office/drawing/2014/main" id="{3AFD9735-1831-8449-6955-4EE8151FA132}"/>
                  </a:ext>
                </a:extLst>
              </p:cNvPr>
              <p:cNvSpPr/>
              <p:nvPr/>
            </p:nvSpPr>
            <p:spPr>
              <a:xfrm>
                <a:off x="6400800" y="571500"/>
                <a:ext cx="1447800" cy="893620"/>
              </a:xfrm>
              <a:prstGeom prst="actionButtonBlank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Бутон за действия: празен 5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17145E9D-DE06-185C-EA97-650C7ED1019A}"/>
                </a:ext>
              </a:extLst>
            </p:cNvPr>
            <p:cNvSpPr/>
            <p:nvPr/>
          </p:nvSpPr>
          <p:spPr>
            <a:xfrm>
              <a:off x="6400800" y="553062"/>
              <a:ext cx="1447800" cy="89362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891D53-76DB-664D-731A-97F10D900582}"/>
              </a:ext>
            </a:extLst>
          </p:cNvPr>
          <p:cNvGrpSpPr/>
          <p:nvPr/>
        </p:nvGrpSpPr>
        <p:grpSpPr>
          <a:xfrm>
            <a:off x="542998" y="553063"/>
            <a:ext cx="2274667" cy="893619"/>
            <a:chOff x="542998" y="553063"/>
            <a:chExt cx="2274667" cy="893619"/>
          </a:xfrm>
        </p:grpSpPr>
        <p:pic>
          <p:nvPicPr>
            <p:cNvPr id="30" name="Picture 29" descr="A close up of a sign&#10;&#10;Description automatically generated">
              <a:extLst>
                <a:ext uri="{FF2B5EF4-FFF2-40B4-BE49-F238E27FC236}">
                  <a16:creationId xmlns:a16="http://schemas.microsoft.com/office/drawing/2014/main" id="{89091C20-8053-355E-44EC-C7806574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31" name="Action Button: Blank 30">
              <a:hlinkClick r:id="rId10" action="ppaction://hlinksldjump" highlightClick="1"/>
              <a:extLst>
                <a:ext uri="{FF2B5EF4-FFF2-40B4-BE49-F238E27FC236}">
                  <a16:creationId xmlns:a16="http://schemas.microsoft.com/office/drawing/2014/main" id="{4636E7F9-A9AC-7D7C-F5E7-E8A178BC9E4B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94AFAD38-3177-84E2-D3C9-1252A6E89567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1B807AF5-4E26-4F9B-A947-04956483C3C8}"/>
              </a:ext>
            </a:extLst>
          </p:cNvPr>
          <p:cNvSpPr/>
          <p:nvPr/>
        </p:nvSpPr>
        <p:spPr>
          <a:xfrm>
            <a:off x="749709" y="2338757"/>
            <a:ext cx="8241891" cy="463606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br>
              <a:rPr lang="ru-RU"/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81761DE-0B83-94BF-5165-80DF8AD49AE2}"/>
              </a:ext>
            </a:extLst>
          </p:cNvPr>
          <p:cNvSpPr/>
          <p:nvPr/>
        </p:nvSpPr>
        <p:spPr>
          <a:xfrm>
            <a:off x="9296400" y="2338757"/>
            <a:ext cx="8241890" cy="4636063"/>
          </a:xfrm>
          <a:custGeom>
            <a:avLst/>
            <a:gdLst/>
            <a:ahLst/>
            <a:cxnLst/>
            <a:rect l="l" t="t" r="r" b="b"/>
            <a:pathLst>
              <a:path w="15411236" h="10287000">
                <a:moveTo>
                  <a:pt x="0" y="0"/>
                </a:moveTo>
                <a:lnTo>
                  <a:pt x="15411236" y="0"/>
                </a:lnTo>
                <a:lnTo>
                  <a:pt x="154112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98" b="-53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0C2F5-8D28-3C21-AE0B-7AD7D95D788C}"/>
              </a:ext>
            </a:extLst>
          </p:cNvPr>
          <p:cNvSpPr txBox="1"/>
          <p:nvPr/>
        </p:nvSpPr>
        <p:spPr>
          <a:xfrm>
            <a:off x="-1540162" y="7063026"/>
            <a:ext cx="12821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Гнездо за процесор</a:t>
            </a:r>
            <a:endParaRPr lang="en-US" sz="50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2D29-A061-50DB-9392-D26B553F810C}"/>
              </a:ext>
            </a:extLst>
          </p:cNvPr>
          <p:cNvSpPr txBox="1"/>
          <p:nvPr/>
        </p:nvSpPr>
        <p:spPr>
          <a:xfrm>
            <a:off x="7006529" y="7063026"/>
            <a:ext cx="12821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BIOS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C8B9AA47-47AD-3139-8DBF-36D9370EE3B9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03D7B46A-17FB-4C69-849A-5A9BA4A98A7F}"/>
              </a:ext>
            </a:extLst>
          </p:cNvPr>
          <p:cNvSpPr/>
          <p:nvPr/>
        </p:nvSpPr>
        <p:spPr>
          <a:xfrm rot="313119">
            <a:off x="15880815" y="-1918447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4C7CA1-2D2E-2AD7-55ED-6E14DB349FAA}"/>
              </a:ext>
            </a:extLst>
          </p:cNvPr>
          <p:cNvSpPr/>
          <p:nvPr/>
        </p:nvSpPr>
        <p:spPr>
          <a:xfrm rot="6959566">
            <a:off x="-697841" y="-897090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570CDA-8B18-1203-DCB5-DA029609917D}"/>
              </a:ext>
            </a:extLst>
          </p:cNvPr>
          <p:cNvGrpSpPr/>
          <p:nvPr/>
        </p:nvGrpSpPr>
        <p:grpSpPr>
          <a:xfrm>
            <a:off x="14880749" y="591558"/>
            <a:ext cx="2434888" cy="970542"/>
            <a:chOff x="533400" y="591558"/>
            <a:chExt cx="2434888" cy="970542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E6F89D0A-A05D-8726-C996-B031ABFA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605537"/>
              <a:ext cx="2434888" cy="956563"/>
            </a:xfrm>
            <a:prstGeom prst="rect">
              <a:avLst/>
            </a:prstGeom>
          </p:spPr>
        </p:pic>
        <p:sp>
          <p:nvSpPr>
            <p:cNvPr id="14" name="Action Button: Blank 13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876A1B9E-84FD-12F1-498D-4988982335B1}"/>
                </a:ext>
              </a:extLst>
            </p:cNvPr>
            <p:cNvSpPr/>
            <p:nvPr/>
          </p:nvSpPr>
          <p:spPr>
            <a:xfrm>
              <a:off x="850230" y="591558"/>
              <a:ext cx="1816770" cy="956563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1222B-85BC-5B1B-FF67-97C50D918E15}"/>
              </a:ext>
            </a:extLst>
          </p:cNvPr>
          <p:cNvGrpSpPr/>
          <p:nvPr/>
        </p:nvGrpSpPr>
        <p:grpSpPr>
          <a:xfrm>
            <a:off x="793515" y="605537"/>
            <a:ext cx="1285342" cy="942584"/>
            <a:chOff x="793515" y="605537"/>
            <a:chExt cx="1285342" cy="9425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CD80CC-2AF2-8D63-7513-D6495AF35EC7}"/>
                </a:ext>
              </a:extLst>
            </p:cNvPr>
            <p:cNvGrpSpPr/>
            <p:nvPr/>
          </p:nvGrpSpPr>
          <p:grpSpPr>
            <a:xfrm>
              <a:off x="793515" y="605537"/>
              <a:ext cx="1285342" cy="942584"/>
              <a:chOff x="3340770" y="605537"/>
              <a:chExt cx="1285342" cy="942584"/>
            </a:xfrm>
          </p:grpSpPr>
          <p:pic>
            <p:nvPicPr>
              <p:cNvPr id="16" name="Picture 15" descr="A blue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7330A65F-340F-D8DD-0712-0FC462D02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770" y="605537"/>
                <a:ext cx="1285342" cy="942584"/>
              </a:xfrm>
              <a:prstGeom prst="rect">
                <a:avLst/>
              </a:prstGeom>
            </p:spPr>
          </p:pic>
          <p:pic>
            <p:nvPicPr>
              <p:cNvPr id="17" name="Graphic 16" descr="Arrow Right with solid fill">
                <a:extLst>
                  <a:ext uri="{FF2B5EF4-FFF2-40B4-BE49-F238E27FC236}">
                    <a16:creationId xmlns:a16="http://schemas.microsoft.com/office/drawing/2014/main" id="{D2F34FDE-4818-6710-17C6-39D629BE2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3555005" y="648393"/>
                <a:ext cx="856872" cy="856872"/>
              </a:xfrm>
              <a:prstGeom prst="rect">
                <a:avLst/>
              </a:prstGeom>
            </p:spPr>
          </p:pic>
        </p:grpSp>
        <p:sp>
          <p:nvSpPr>
            <p:cNvPr id="18" name="Action Button: Blank 17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2FEE6B1F-E194-20D5-284A-1A6F6B0F2568}"/>
                </a:ext>
              </a:extLst>
            </p:cNvPr>
            <p:cNvSpPr/>
            <p:nvPr/>
          </p:nvSpPr>
          <p:spPr>
            <a:xfrm>
              <a:off x="1007749" y="605537"/>
              <a:ext cx="856873" cy="942584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6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A923D1F8-370C-8DBA-CE8F-26F3103D6D27}"/>
              </a:ext>
            </a:extLst>
          </p:cNvPr>
          <p:cNvSpPr/>
          <p:nvPr/>
        </p:nvSpPr>
        <p:spPr>
          <a:xfrm>
            <a:off x="-289540" y="-5654977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D8DCF77-4BD7-7D97-59D6-C3EF850B63F8}"/>
              </a:ext>
            </a:extLst>
          </p:cNvPr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0AAE969-3B2A-12EF-E63B-E6CE35D42840}"/>
              </a:ext>
            </a:extLst>
          </p:cNvPr>
          <p:cNvSpPr/>
          <p:nvPr/>
        </p:nvSpPr>
        <p:spPr>
          <a:xfrm rot="-447366">
            <a:off x="15195575" y="-999023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BC1C541-3A8B-FCC5-070D-91FF0A57B658}"/>
              </a:ext>
            </a:extLst>
          </p:cNvPr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Правоъгълник 7">
            <a:extLst>
              <a:ext uri="{FF2B5EF4-FFF2-40B4-BE49-F238E27FC236}">
                <a16:creationId xmlns:a16="http://schemas.microsoft.com/office/drawing/2014/main" id="{330CB351-A881-109D-237C-41338845A469}"/>
              </a:ext>
            </a:extLst>
          </p:cNvPr>
          <p:cNvSpPr/>
          <p:nvPr/>
        </p:nvSpPr>
        <p:spPr>
          <a:xfrm>
            <a:off x="5591581" y="3926647"/>
            <a:ext cx="10972800" cy="4217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Кодът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на BIOS се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намира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на отделен чип, който е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прикрепен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към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дънната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платка. Тя се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нарича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EEPROM. Този тип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памет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поддържа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множество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данни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за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изтриване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и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запис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, но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има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доста</a:t>
            </a:r>
            <a:r>
              <a:rPr lang="ru-RU" sz="4500" b="0" i="0">
                <a:solidFill>
                  <a:schemeClr val="bg1"/>
                </a:solidFill>
                <a:effectLst/>
                <a:latin typeface="Helvetica Neue"/>
              </a:rPr>
              <a:t> малък </a:t>
            </a:r>
            <a:r>
              <a:rPr lang="ru-RU" sz="4500" b="0" i="0" err="1">
                <a:solidFill>
                  <a:schemeClr val="bg1"/>
                </a:solidFill>
                <a:effectLst/>
                <a:latin typeface="Helvetica Neue"/>
              </a:rPr>
              <a:t>капацитет</a:t>
            </a:r>
            <a:r>
              <a:rPr lang="en-US" sz="4500" b="0" i="0">
                <a:solidFill>
                  <a:schemeClr val="bg1"/>
                </a:solidFill>
                <a:effectLst/>
                <a:latin typeface="Helvetica Neue"/>
              </a:rPr>
              <a:t>.</a:t>
            </a:r>
            <a:endParaRPr lang="bg-BG" sz="45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8851F-7D3E-BE5E-6541-3E33F75671C7}"/>
              </a:ext>
            </a:extLst>
          </p:cNvPr>
          <p:cNvSpPr txBox="1"/>
          <p:nvPr/>
        </p:nvSpPr>
        <p:spPr>
          <a:xfrm>
            <a:off x="3710795" y="2413588"/>
            <a:ext cx="1282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BIOS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0204B-374F-9F44-1DB3-6A05B1180D1D}"/>
              </a:ext>
            </a:extLst>
          </p:cNvPr>
          <p:cNvGrpSpPr/>
          <p:nvPr/>
        </p:nvGrpSpPr>
        <p:grpSpPr>
          <a:xfrm>
            <a:off x="14574618" y="668480"/>
            <a:ext cx="2274667" cy="893619"/>
            <a:chOff x="542998" y="553063"/>
            <a:chExt cx="2274667" cy="893619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3E7B1900-8EBF-75BB-E505-07FD608C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13" name="Action Button: Blank 12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378894F5-A494-61CF-414A-BE1DE18E39D1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A36D27-9CFA-186B-387E-3FAD271D0EC7}"/>
              </a:ext>
            </a:extLst>
          </p:cNvPr>
          <p:cNvGrpSpPr/>
          <p:nvPr/>
        </p:nvGrpSpPr>
        <p:grpSpPr>
          <a:xfrm>
            <a:off x="532637" y="668480"/>
            <a:ext cx="1285342" cy="942584"/>
            <a:chOff x="532637" y="668480"/>
            <a:chExt cx="1285342" cy="9425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883BE2-0A54-621F-5400-B0882C6D83DB}"/>
                </a:ext>
              </a:extLst>
            </p:cNvPr>
            <p:cNvGrpSpPr/>
            <p:nvPr/>
          </p:nvGrpSpPr>
          <p:grpSpPr>
            <a:xfrm>
              <a:off x="532637" y="668480"/>
              <a:ext cx="1285342" cy="942584"/>
              <a:chOff x="3340770" y="605537"/>
              <a:chExt cx="1285342" cy="942584"/>
            </a:xfrm>
          </p:grpSpPr>
          <p:pic>
            <p:nvPicPr>
              <p:cNvPr id="9" name="Picture 8" descr="A blue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FF705D33-C8DA-2C88-0249-4EE799502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770" y="605537"/>
                <a:ext cx="1285342" cy="942584"/>
              </a:xfrm>
              <a:prstGeom prst="rect">
                <a:avLst/>
              </a:prstGeom>
            </p:spPr>
          </p:pic>
          <p:pic>
            <p:nvPicPr>
              <p:cNvPr id="10" name="Graphic 9" descr="Arrow Right with solid fill">
                <a:extLst>
                  <a:ext uri="{FF2B5EF4-FFF2-40B4-BE49-F238E27FC236}">
                    <a16:creationId xmlns:a16="http://schemas.microsoft.com/office/drawing/2014/main" id="{27D6F142-3EDF-CF36-62A1-E6E63998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3555005" y="648393"/>
                <a:ext cx="856872" cy="856872"/>
              </a:xfrm>
              <a:prstGeom prst="rect">
                <a:avLst/>
              </a:prstGeom>
            </p:spPr>
          </p:pic>
        </p:grpSp>
        <p:sp>
          <p:nvSpPr>
            <p:cNvPr id="14" name="Action Button: Blank 13">
              <a:hlinkClick r:id="rId10" action="ppaction://hlinksldjump" highlightClick="1"/>
              <a:extLst>
                <a:ext uri="{FF2B5EF4-FFF2-40B4-BE49-F238E27FC236}">
                  <a16:creationId xmlns:a16="http://schemas.microsoft.com/office/drawing/2014/main" id="{1E49A8F6-DD9F-0589-220C-B852DB76DBC6}"/>
                </a:ext>
              </a:extLst>
            </p:cNvPr>
            <p:cNvSpPr/>
            <p:nvPr/>
          </p:nvSpPr>
          <p:spPr>
            <a:xfrm>
              <a:off x="746871" y="711336"/>
              <a:ext cx="856873" cy="899728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40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D97B30F-C221-B083-5DC0-1C2B9B96D181}"/>
              </a:ext>
            </a:extLst>
          </p:cNvPr>
          <p:cNvSpPr txBox="1"/>
          <p:nvPr/>
        </p:nvSpPr>
        <p:spPr>
          <a:xfrm>
            <a:off x="4800600" y="17907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endParaRPr lang="bg-B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90362-280E-423E-550C-F17C4FCB34C4}"/>
              </a:ext>
            </a:extLst>
          </p:cNvPr>
          <p:cNvSpPr txBox="1"/>
          <p:nvPr/>
        </p:nvSpPr>
        <p:spPr>
          <a:xfrm>
            <a:off x="2157545" y="4603933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Слотовете за инсталиране на </a:t>
            </a: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bg-BG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 наричат</a:t>
            </a: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DDR. </a:t>
            </a:r>
            <a:r>
              <a:rPr lang="bg-BG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Има няколко разновидности. Различават се по броя на контактите и са несъвместими.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404CE8AB-F90B-BD3E-3559-1A6A9D75AF3A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5D48C4A2-649C-186D-99E2-954430DC7FCF}"/>
              </a:ext>
            </a:extLst>
          </p:cNvPr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4A809304-1749-9F0C-40B3-8B89D5D564F3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32EA2DF-A4A2-BE6E-6711-8EAB5BD931A1}"/>
              </a:ext>
            </a:extLst>
          </p:cNvPr>
          <p:cNvSpPr/>
          <p:nvPr/>
        </p:nvSpPr>
        <p:spPr>
          <a:xfrm rot="6959566">
            <a:off x="-1447550" y="1541864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93758-D188-2175-58EB-B5874DDE2DBA}"/>
              </a:ext>
            </a:extLst>
          </p:cNvPr>
          <p:cNvSpPr txBox="1"/>
          <p:nvPr/>
        </p:nvSpPr>
        <p:spPr>
          <a:xfrm>
            <a:off x="2012875" y="3011408"/>
            <a:ext cx="1282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Слотове за </a:t>
            </a:r>
            <a:r>
              <a:rPr lang="en-US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RAM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E361B-ABF3-5D02-55BB-2F1DC50F7701}"/>
              </a:ext>
            </a:extLst>
          </p:cNvPr>
          <p:cNvGrpSpPr/>
          <p:nvPr/>
        </p:nvGrpSpPr>
        <p:grpSpPr>
          <a:xfrm>
            <a:off x="542998" y="553063"/>
            <a:ext cx="2274667" cy="893619"/>
            <a:chOff x="542998" y="553063"/>
            <a:chExt cx="2274667" cy="893619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5F1B3DE4-B4B6-BA21-3802-28139EAE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21" name="Action Button: Blank 20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54E1A2AC-DC61-898B-1F31-4E49D36989C2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6B69BA-EBA0-D2CB-59CD-145C376F8267}"/>
              </a:ext>
            </a:extLst>
          </p:cNvPr>
          <p:cNvGrpSpPr/>
          <p:nvPr/>
        </p:nvGrpSpPr>
        <p:grpSpPr>
          <a:xfrm>
            <a:off x="3200400" y="553141"/>
            <a:ext cx="2590800" cy="908961"/>
            <a:chOff x="2912805" y="553063"/>
            <a:chExt cx="2599619" cy="912055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19D57A4-08DD-5EF3-4A2F-426AC9DD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805" y="571499"/>
              <a:ext cx="2599619" cy="893619"/>
            </a:xfrm>
            <a:prstGeom prst="rect">
              <a:avLst/>
            </a:prstGeom>
          </p:spPr>
        </p:pic>
        <p:sp>
          <p:nvSpPr>
            <p:cNvPr id="22" name="Action Button: Blank 21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9B2A608C-0B4E-81E0-896C-ADF944D8F9F5}"/>
                </a:ext>
              </a:extLst>
            </p:cNvPr>
            <p:cNvSpPr/>
            <p:nvPr/>
          </p:nvSpPr>
          <p:spPr>
            <a:xfrm>
              <a:off x="3124200" y="553063"/>
              <a:ext cx="2115069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3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4F74A27C-D06C-F389-0F0F-CC15971D9648}"/>
              </a:ext>
            </a:extLst>
          </p:cNvPr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BF8F52E-E4B2-3E80-F4D7-724E5E50CD85}"/>
              </a:ext>
            </a:extLst>
          </p:cNvPr>
          <p:cNvSpPr/>
          <p:nvPr/>
        </p:nvSpPr>
        <p:spPr>
          <a:xfrm>
            <a:off x="1451589" y="2046343"/>
            <a:ext cx="7578111" cy="5143500"/>
          </a:xfrm>
          <a:custGeom>
            <a:avLst/>
            <a:gdLst/>
            <a:ahLst/>
            <a:cxnLst/>
            <a:rect l="l" t="t" r="r" b="b"/>
            <a:pathLst>
              <a:path w="15465629" h="10303975">
                <a:moveTo>
                  <a:pt x="0" y="0"/>
                </a:moveTo>
                <a:lnTo>
                  <a:pt x="15465629" y="0"/>
                </a:lnTo>
                <a:lnTo>
                  <a:pt x="15465629" y="10303975"/>
                </a:lnTo>
                <a:lnTo>
                  <a:pt x="0" y="1030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14" r="-12610" b="-14074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Motherboard and RAM Compatibility | Crucial.com">
            <a:extLst>
              <a:ext uri="{FF2B5EF4-FFF2-40B4-BE49-F238E27FC236}">
                <a16:creationId xmlns:a16="http://schemas.microsoft.com/office/drawing/2014/main" id="{36B11340-FA76-E32E-C376-D4898E1C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507" y="2016846"/>
            <a:ext cx="7578111" cy="51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38F47-4094-10B0-EACA-23B60AF1866E}"/>
              </a:ext>
            </a:extLst>
          </p:cNvPr>
          <p:cNvSpPr txBox="1"/>
          <p:nvPr/>
        </p:nvSpPr>
        <p:spPr>
          <a:xfrm>
            <a:off x="2733184" y="7475257"/>
            <a:ext cx="12821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Слотове за </a:t>
            </a:r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RAM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64FC543-CE50-C3A9-C175-F948C0ECD5B7}"/>
              </a:ext>
            </a:extLst>
          </p:cNvPr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9D1279E-D64E-E49E-6595-23E963229132}"/>
              </a:ext>
            </a:extLst>
          </p:cNvPr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B401C72-73A3-267C-ABEF-B6FA1D75F6B0}"/>
              </a:ext>
            </a:extLst>
          </p:cNvPr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3E2E8D-3929-DFF7-25C9-B4B075CCDA4F}"/>
              </a:ext>
            </a:extLst>
          </p:cNvPr>
          <p:cNvGrpSpPr/>
          <p:nvPr/>
        </p:nvGrpSpPr>
        <p:grpSpPr>
          <a:xfrm>
            <a:off x="14553977" y="553063"/>
            <a:ext cx="2274667" cy="893619"/>
            <a:chOff x="542998" y="553063"/>
            <a:chExt cx="2274667" cy="893619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35DF97AB-F840-E178-2379-4ED3E656D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14" name="Action Button: Blank 13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286246E6-CAF6-0FA1-B04F-3B5F1EE4C9AB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E97889-BC37-65CC-4476-3ECE30B9BBEE}"/>
              </a:ext>
            </a:extLst>
          </p:cNvPr>
          <p:cNvGrpSpPr/>
          <p:nvPr/>
        </p:nvGrpSpPr>
        <p:grpSpPr>
          <a:xfrm>
            <a:off x="1393980" y="605537"/>
            <a:ext cx="1285342" cy="942584"/>
            <a:chOff x="1393980" y="605537"/>
            <a:chExt cx="1285342" cy="9425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7CDC57-9201-2C58-1B24-B79DB05DF736}"/>
                </a:ext>
              </a:extLst>
            </p:cNvPr>
            <p:cNvGrpSpPr/>
            <p:nvPr/>
          </p:nvGrpSpPr>
          <p:grpSpPr>
            <a:xfrm>
              <a:off x="1393980" y="605537"/>
              <a:ext cx="1285342" cy="942584"/>
              <a:chOff x="3340770" y="605537"/>
              <a:chExt cx="1285342" cy="942584"/>
            </a:xfrm>
          </p:grpSpPr>
          <p:pic>
            <p:nvPicPr>
              <p:cNvPr id="10" name="Picture 9" descr="A blue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FFBC11BB-6548-B4EC-D420-872266BC1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770" y="605537"/>
                <a:ext cx="1285342" cy="942584"/>
              </a:xfrm>
              <a:prstGeom prst="rect">
                <a:avLst/>
              </a:prstGeom>
            </p:spPr>
          </p:pic>
          <p:pic>
            <p:nvPicPr>
              <p:cNvPr id="11" name="Graphic 10" descr="Arrow Right with solid fill">
                <a:extLst>
                  <a:ext uri="{FF2B5EF4-FFF2-40B4-BE49-F238E27FC236}">
                    <a16:creationId xmlns:a16="http://schemas.microsoft.com/office/drawing/2014/main" id="{5E756A35-6800-7BFA-B4BB-9ECEC332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3555005" y="648393"/>
                <a:ext cx="856872" cy="856872"/>
              </a:xfrm>
              <a:prstGeom prst="rect">
                <a:avLst/>
              </a:prstGeom>
            </p:spPr>
          </p:pic>
        </p:grpSp>
        <p:sp>
          <p:nvSpPr>
            <p:cNvPr id="15" name="Action Button: Blank 14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F4D894F7-98A5-0184-3A6F-479DA053377E}"/>
                </a:ext>
              </a:extLst>
            </p:cNvPr>
            <p:cNvSpPr/>
            <p:nvPr/>
          </p:nvSpPr>
          <p:spPr>
            <a:xfrm>
              <a:off x="1608215" y="626965"/>
              <a:ext cx="856873" cy="899728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748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5B54B3A2-996A-8045-200E-C68FA4D366F6}"/>
              </a:ext>
            </a:extLst>
          </p:cNvPr>
          <p:cNvSpPr/>
          <p:nvPr/>
        </p:nvSpPr>
        <p:spPr>
          <a:xfrm rot="16918494">
            <a:off x="-2801334" y="-878761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E02EDE-CD18-DFCD-7B07-647971907AB0}"/>
              </a:ext>
            </a:extLst>
          </p:cNvPr>
          <p:cNvGrpSpPr/>
          <p:nvPr/>
        </p:nvGrpSpPr>
        <p:grpSpPr>
          <a:xfrm>
            <a:off x="458517" y="553063"/>
            <a:ext cx="2274667" cy="893619"/>
            <a:chOff x="542998" y="553063"/>
            <a:chExt cx="2274667" cy="893619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49649310-4FA2-39D1-368C-5FF5A29A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8" y="553063"/>
              <a:ext cx="2274667" cy="893619"/>
            </a:xfrm>
            <a:prstGeom prst="rect">
              <a:avLst/>
            </a:prstGeom>
          </p:spPr>
        </p:pic>
        <p:sp>
          <p:nvSpPr>
            <p:cNvPr id="4" name="Action Button: Blank 3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85364A65-1F2A-A9FD-FF0B-865D89864DE4}"/>
                </a:ext>
              </a:extLst>
            </p:cNvPr>
            <p:cNvSpPr/>
            <p:nvPr/>
          </p:nvSpPr>
          <p:spPr>
            <a:xfrm>
              <a:off x="914401" y="553063"/>
              <a:ext cx="1524000" cy="893619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99DE72-59C0-36F8-CB59-4FE1A34F1A38}"/>
              </a:ext>
            </a:extLst>
          </p:cNvPr>
          <p:cNvSpPr txBox="1"/>
          <p:nvPr/>
        </p:nvSpPr>
        <p:spPr>
          <a:xfrm>
            <a:off x="2733184" y="1989772"/>
            <a:ext cx="1282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PCI </a:t>
            </a:r>
            <a:r>
              <a:rPr lang="bg-BG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и</a:t>
            </a:r>
            <a:r>
              <a:rPr lang="en-US" sz="9000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 PCIE</a:t>
            </a:r>
          </a:p>
        </p:txBody>
      </p:sp>
      <p:sp>
        <p:nvSpPr>
          <p:cNvPr id="6" name="Текстово поле 7">
            <a:extLst>
              <a:ext uri="{FF2B5EF4-FFF2-40B4-BE49-F238E27FC236}">
                <a16:creationId xmlns:a16="http://schemas.microsoft.com/office/drawing/2014/main" id="{A9A3E2BC-054F-9A3C-8E9E-D83342110A15}"/>
              </a:ext>
            </a:extLst>
          </p:cNvPr>
          <p:cNvSpPr txBox="1"/>
          <p:nvPr/>
        </p:nvSpPr>
        <p:spPr>
          <a:xfrm>
            <a:off x="4648200" y="4201831"/>
            <a:ext cx="8991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500">
                <a:solidFill>
                  <a:schemeClr val="bg1"/>
                </a:solidFill>
              </a:rPr>
              <a:t>Съкращението </a:t>
            </a:r>
            <a:r>
              <a:rPr lang="en-US" sz="4500">
                <a:solidFill>
                  <a:schemeClr val="bg1"/>
                </a:solidFill>
              </a:rPr>
              <a:t>PCI </a:t>
            </a:r>
            <a:r>
              <a:rPr lang="bg-BG" sz="4500">
                <a:solidFill>
                  <a:schemeClr val="bg1"/>
                </a:solidFill>
              </a:rPr>
              <a:t>е свързване на периферни компоненти. </a:t>
            </a:r>
            <a:r>
              <a:rPr lang="ru-RU" sz="4500" err="1">
                <a:solidFill>
                  <a:schemeClr val="bg1"/>
                </a:solidFill>
              </a:rPr>
              <a:t>Основната</a:t>
            </a:r>
            <a:r>
              <a:rPr lang="ru-RU" sz="4500">
                <a:solidFill>
                  <a:schemeClr val="bg1"/>
                </a:solidFill>
              </a:rPr>
              <a:t> </a:t>
            </a:r>
            <a:r>
              <a:rPr lang="ru-RU" sz="4500" err="1">
                <a:solidFill>
                  <a:schemeClr val="bg1"/>
                </a:solidFill>
              </a:rPr>
              <a:t>му</a:t>
            </a:r>
            <a:r>
              <a:rPr lang="ru-RU" sz="4500">
                <a:solidFill>
                  <a:schemeClr val="bg1"/>
                </a:solidFill>
              </a:rPr>
              <a:t> цел е </a:t>
            </a:r>
            <a:r>
              <a:rPr lang="ru-RU" sz="4500" err="1">
                <a:solidFill>
                  <a:schemeClr val="bg1"/>
                </a:solidFill>
              </a:rPr>
              <a:t>въвеждане</a:t>
            </a:r>
            <a:r>
              <a:rPr lang="ru-RU" sz="4500">
                <a:solidFill>
                  <a:schemeClr val="bg1"/>
                </a:solidFill>
              </a:rPr>
              <a:t> и </a:t>
            </a:r>
            <a:r>
              <a:rPr lang="ru-RU" sz="4500" err="1">
                <a:solidFill>
                  <a:schemeClr val="bg1"/>
                </a:solidFill>
              </a:rPr>
              <a:t>извеждане</a:t>
            </a:r>
            <a:r>
              <a:rPr lang="ru-RU" sz="4500">
                <a:solidFill>
                  <a:schemeClr val="bg1"/>
                </a:solidFill>
              </a:rPr>
              <a:t> на информация</a:t>
            </a:r>
            <a:r>
              <a:rPr lang="en-US" sz="450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4800">
              <a:solidFill>
                <a:schemeClr val="bg1"/>
              </a:solidFill>
            </a:endParaRPr>
          </a:p>
          <a:p>
            <a:pPr algn="ctr"/>
            <a:endParaRPr lang="bg-BG" sz="8800">
              <a:solidFill>
                <a:schemeClr val="bg1"/>
              </a:solidFill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5D1C90A8-164C-2633-A53F-A3E81EC2A356}"/>
              </a:ext>
            </a:extLst>
          </p:cNvPr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1644A4B-D486-F726-2C6E-E4B04105C724}"/>
              </a:ext>
            </a:extLst>
          </p:cNvPr>
          <p:cNvSpPr/>
          <p:nvPr/>
        </p:nvSpPr>
        <p:spPr>
          <a:xfrm rot="313119">
            <a:off x="14637592" y="5391137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2273A4-DBE3-1F70-875C-ED74BB11FB2A}"/>
              </a:ext>
            </a:extLst>
          </p:cNvPr>
          <p:cNvGrpSpPr/>
          <p:nvPr/>
        </p:nvGrpSpPr>
        <p:grpSpPr>
          <a:xfrm>
            <a:off x="3211467" y="553063"/>
            <a:ext cx="2503533" cy="893619"/>
            <a:chOff x="3211467" y="553063"/>
            <a:chExt cx="2503533" cy="893619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3353E807-4811-72D8-7D17-BD3A304E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467" y="553064"/>
              <a:ext cx="2503533" cy="893618"/>
            </a:xfrm>
            <a:prstGeom prst="rect">
              <a:avLst/>
            </a:prstGeom>
          </p:spPr>
        </p:pic>
        <p:sp>
          <p:nvSpPr>
            <p:cNvPr id="12" name="Action Button: Blank 11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02749DE2-C4F2-7A87-DBCB-568EB16D51D6}"/>
                </a:ext>
              </a:extLst>
            </p:cNvPr>
            <p:cNvSpPr/>
            <p:nvPr/>
          </p:nvSpPr>
          <p:spPr>
            <a:xfrm>
              <a:off x="3505698" y="553063"/>
              <a:ext cx="1915070" cy="871435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6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9385AB6EA5AC47BC8842FE01E7594C" ma:contentTypeVersion="16" ma:contentTypeDescription="Create a new document." ma:contentTypeScope="" ma:versionID="a55b5153e0201aaaab98989ee42d57cc">
  <xsd:schema xmlns:xsd="http://www.w3.org/2001/XMLSchema" xmlns:xs="http://www.w3.org/2001/XMLSchema" xmlns:p="http://schemas.microsoft.com/office/2006/metadata/properties" xmlns:ns3="565f1a92-2ade-40b3-9a45-701926f69693" xmlns:ns4="53dd25f9-2480-49c0-a9fe-bc872181c174" targetNamespace="http://schemas.microsoft.com/office/2006/metadata/properties" ma:root="true" ma:fieldsID="c7812b071295e4d456750ef8d04b0a60" ns3:_="" ns4:_="">
    <xsd:import namespace="565f1a92-2ade-40b3-9a45-701926f69693"/>
    <xsd:import namespace="53dd25f9-2480-49c0-a9fe-bc872181c1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5f1a92-2ade-40b3-9a45-701926f69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d25f9-2480-49c0-a9fe-bc872181c1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5f1a92-2ade-40b3-9a45-701926f69693" xsi:nil="true"/>
  </documentManagement>
</p:properties>
</file>

<file path=customXml/itemProps1.xml><?xml version="1.0" encoding="utf-8"?>
<ds:datastoreItem xmlns:ds="http://schemas.openxmlformats.org/officeDocument/2006/customXml" ds:itemID="{FB4B4162-DB9E-4D33-8113-CA2702839F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3A6455-E109-43C5-9551-024B489CFDC9}">
  <ds:schemaRefs>
    <ds:schemaRef ds:uri="53dd25f9-2480-49c0-a9fe-bc872181c174"/>
    <ds:schemaRef ds:uri="565f1a92-2ade-40b3-9a45-701926f69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A0B3AB-C3A1-4C90-926C-B759CDCDA647}">
  <ds:schemaRefs>
    <ds:schemaRef ds:uri="53dd25f9-2480-49c0-a9fe-bc872181c174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565f1a92-2ade-40b3-9a45-701926f69693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Custom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Canva Sans</vt:lpstr>
      <vt:lpstr>Helvetica Neue</vt:lpstr>
      <vt:lpstr>Calibri</vt:lpstr>
      <vt:lpstr>Arial Black</vt:lpstr>
      <vt:lpstr>Halant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Motherboard</dc:title>
  <dc:creator>Venci kolev</dc:creator>
  <cp:lastModifiedBy>Габриела П. Стефанова</cp:lastModifiedBy>
  <cp:revision>1</cp:revision>
  <dcterms:created xsi:type="dcterms:W3CDTF">2006-08-16T00:00:00Z</dcterms:created>
  <dcterms:modified xsi:type="dcterms:W3CDTF">2024-01-11T16:19:15Z</dcterms:modified>
  <dc:identifier>DAF5CPUdFk4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0x0101006C9385AB6EA5AC47BC8842FE01E7594C</vt:lpwstr>
  </property>
</Properties>
</file>